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9" r:id="rId3"/>
  </p:sldMasterIdLst>
  <p:notesMasterIdLst>
    <p:notesMasterId r:id="rId42"/>
  </p:notesMasterIdLst>
  <p:sldIdLst>
    <p:sldId id="259" r:id="rId4"/>
    <p:sldId id="267" r:id="rId5"/>
    <p:sldId id="312" r:id="rId6"/>
    <p:sldId id="284" r:id="rId7"/>
    <p:sldId id="344" r:id="rId8"/>
    <p:sldId id="345" r:id="rId9"/>
    <p:sldId id="347" r:id="rId10"/>
    <p:sldId id="261" r:id="rId11"/>
    <p:sldId id="263" r:id="rId12"/>
    <p:sldId id="264" r:id="rId13"/>
    <p:sldId id="269" r:id="rId14"/>
    <p:sldId id="271" r:id="rId15"/>
    <p:sldId id="268" r:id="rId16"/>
    <p:sldId id="274" r:id="rId17"/>
    <p:sldId id="348" r:id="rId18"/>
    <p:sldId id="262" r:id="rId19"/>
    <p:sldId id="316" r:id="rId20"/>
    <p:sldId id="319" r:id="rId21"/>
    <p:sldId id="320" r:id="rId22"/>
    <p:sldId id="324" r:id="rId23"/>
    <p:sldId id="326" r:id="rId24"/>
    <p:sldId id="340" r:id="rId25"/>
    <p:sldId id="328" r:id="rId26"/>
    <p:sldId id="329" r:id="rId27"/>
    <p:sldId id="330" r:id="rId28"/>
    <p:sldId id="331" r:id="rId29"/>
    <p:sldId id="332" r:id="rId30"/>
    <p:sldId id="333" r:id="rId31"/>
    <p:sldId id="334" r:id="rId32"/>
    <p:sldId id="335" r:id="rId33"/>
    <p:sldId id="336" r:id="rId34"/>
    <p:sldId id="337" r:id="rId35"/>
    <p:sldId id="338" r:id="rId36"/>
    <p:sldId id="341" r:id="rId37"/>
    <p:sldId id="342" r:id="rId38"/>
    <p:sldId id="343" r:id="rId39"/>
    <p:sldId id="272" r:id="rId40"/>
    <p:sldId id="27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15B07-76D6-4E05-A10E-96C255F7C5C9}" v="31" dt="2025-07-30T09:18:14.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63" d="100"/>
          <a:sy n="63" d="100"/>
        </p:scale>
        <p:origin x="756"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INSON, Esther (THE DUDLEY GROUP NHS FOUNDATION TRUST)" userId="dfd530e5-7ff2-4ab3-9000-5666ef7b0b52" providerId="ADAL" clId="{A6815B07-76D6-4E05-A10E-96C255F7C5C9}"/>
    <pc:docChg chg="undo redo custSel addSld delSld modSld sldOrd">
      <pc:chgData name="COLLINSON, Esther (THE DUDLEY GROUP NHS FOUNDATION TRUST)" userId="dfd530e5-7ff2-4ab3-9000-5666ef7b0b52" providerId="ADAL" clId="{A6815B07-76D6-4E05-A10E-96C255F7C5C9}" dt="2025-07-30T09:37:58.957" v="169" actId="20577"/>
      <pc:docMkLst>
        <pc:docMk/>
      </pc:docMkLst>
      <pc:sldChg chg="add">
        <pc:chgData name="COLLINSON, Esther (THE DUDLEY GROUP NHS FOUNDATION TRUST)" userId="dfd530e5-7ff2-4ab3-9000-5666ef7b0b52" providerId="ADAL" clId="{A6815B07-76D6-4E05-A10E-96C255F7C5C9}" dt="2025-07-30T09:02:40.418" v="5"/>
        <pc:sldMkLst>
          <pc:docMk/>
          <pc:sldMk cId="133374363" sldId="261"/>
        </pc:sldMkLst>
      </pc:sldChg>
      <pc:sldChg chg="add">
        <pc:chgData name="COLLINSON, Esther (THE DUDLEY GROUP NHS FOUNDATION TRUST)" userId="dfd530e5-7ff2-4ab3-9000-5666ef7b0b52" providerId="ADAL" clId="{A6815B07-76D6-4E05-A10E-96C255F7C5C9}" dt="2025-07-30T09:05:27.650" v="31"/>
        <pc:sldMkLst>
          <pc:docMk/>
          <pc:sldMk cId="1124034793" sldId="262"/>
        </pc:sldMkLst>
      </pc:sldChg>
      <pc:sldChg chg="add ord">
        <pc:chgData name="COLLINSON, Esther (THE DUDLEY GROUP NHS FOUNDATION TRUST)" userId="dfd530e5-7ff2-4ab3-9000-5666ef7b0b52" providerId="ADAL" clId="{A6815B07-76D6-4E05-A10E-96C255F7C5C9}" dt="2025-07-30T09:03:05.931" v="10"/>
        <pc:sldMkLst>
          <pc:docMk/>
          <pc:sldMk cId="3745374724" sldId="263"/>
        </pc:sldMkLst>
      </pc:sldChg>
      <pc:sldChg chg="add ord">
        <pc:chgData name="COLLINSON, Esther (THE DUDLEY GROUP NHS FOUNDATION TRUST)" userId="dfd530e5-7ff2-4ab3-9000-5666ef7b0b52" providerId="ADAL" clId="{A6815B07-76D6-4E05-A10E-96C255F7C5C9}" dt="2025-07-30T09:03:21.813" v="13"/>
        <pc:sldMkLst>
          <pc:docMk/>
          <pc:sldMk cId="727799195" sldId="264"/>
        </pc:sldMkLst>
      </pc:sldChg>
      <pc:sldChg chg="modSp mod">
        <pc:chgData name="COLLINSON, Esther (THE DUDLEY GROUP NHS FOUNDATION TRUST)" userId="dfd530e5-7ff2-4ab3-9000-5666ef7b0b52" providerId="ADAL" clId="{A6815B07-76D6-4E05-A10E-96C255F7C5C9}" dt="2025-07-30T09:33:22.365" v="168" actId="20577"/>
        <pc:sldMkLst>
          <pc:docMk/>
          <pc:sldMk cId="2719019339" sldId="267"/>
        </pc:sldMkLst>
        <pc:spChg chg="mod">
          <ac:chgData name="COLLINSON, Esther (THE DUDLEY GROUP NHS FOUNDATION TRUST)" userId="dfd530e5-7ff2-4ab3-9000-5666ef7b0b52" providerId="ADAL" clId="{A6815B07-76D6-4E05-A10E-96C255F7C5C9}" dt="2025-07-30T09:33:22.365" v="168" actId="20577"/>
          <ac:spMkLst>
            <pc:docMk/>
            <pc:sldMk cId="2719019339" sldId="267"/>
            <ac:spMk id="3" creationId="{00000000-0000-0000-0000-000000000000}"/>
          </ac:spMkLst>
        </pc:spChg>
      </pc:sldChg>
      <pc:sldChg chg="modSp add mod ord">
        <pc:chgData name="COLLINSON, Esther (THE DUDLEY GROUP NHS FOUNDATION TRUST)" userId="dfd530e5-7ff2-4ab3-9000-5666ef7b0b52" providerId="ADAL" clId="{A6815B07-76D6-4E05-A10E-96C255F7C5C9}" dt="2025-07-30T09:15:42.826" v="75" actId="20577"/>
        <pc:sldMkLst>
          <pc:docMk/>
          <pc:sldMk cId="72696733" sldId="268"/>
        </pc:sldMkLst>
        <pc:spChg chg="mod">
          <ac:chgData name="COLLINSON, Esther (THE DUDLEY GROUP NHS FOUNDATION TRUST)" userId="dfd530e5-7ff2-4ab3-9000-5666ef7b0b52" providerId="ADAL" clId="{A6815B07-76D6-4E05-A10E-96C255F7C5C9}" dt="2025-07-30T09:14:51.470" v="72" actId="1076"/>
          <ac:spMkLst>
            <pc:docMk/>
            <pc:sldMk cId="72696733" sldId="268"/>
            <ac:spMk id="5" creationId="{43202763-2493-6949-9838-21121E27B64C}"/>
          </ac:spMkLst>
        </pc:spChg>
        <pc:spChg chg="mod">
          <ac:chgData name="COLLINSON, Esther (THE DUDLEY GROUP NHS FOUNDATION TRUST)" userId="dfd530e5-7ff2-4ab3-9000-5666ef7b0b52" providerId="ADAL" clId="{A6815B07-76D6-4E05-A10E-96C255F7C5C9}" dt="2025-07-30T09:15:42.826" v="75" actId="20577"/>
          <ac:spMkLst>
            <pc:docMk/>
            <pc:sldMk cId="72696733" sldId="268"/>
            <ac:spMk id="7" creationId="{164AFED3-95CE-4959-853C-89B80ABB83A3}"/>
          </ac:spMkLst>
        </pc:spChg>
      </pc:sldChg>
      <pc:sldChg chg="add ord">
        <pc:chgData name="COLLINSON, Esther (THE DUDLEY GROUP NHS FOUNDATION TRUST)" userId="dfd530e5-7ff2-4ab3-9000-5666ef7b0b52" providerId="ADAL" clId="{A6815B07-76D6-4E05-A10E-96C255F7C5C9}" dt="2025-07-30T09:03:37.176" v="16"/>
        <pc:sldMkLst>
          <pc:docMk/>
          <pc:sldMk cId="3217975180" sldId="269"/>
        </pc:sldMkLst>
      </pc:sldChg>
      <pc:sldChg chg="add ord">
        <pc:chgData name="COLLINSON, Esther (THE DUDLEY GROUP NHS FOUNDATION TRUST)" userId="dfd530e5-7ff2-4ab3-9000-5666ef7b0b52" providerId="ADAL" clId="{A6815B07-76D6-4E05-A10E-96C255F7C5C9}" dt="2025-07-30T09:03:53.565" v="19"/>
        <pc:sldMkLst>
          <pc:docMk/>
          <pc:sldMk cId="2243688567" sldId="271"/>
        </pc:sldMkLst>
      </pc:sldChg>
      <pc:sldChg chg="modSp mod">
        <pc:chgData name="COLLINSON, Esther (THE DUDLEY GROUP NHS FOUNDATION TRUST)" userId="dfd530e5-7ff2-4ab3-9000-5666ef7b0b52" providerId="ADAL" clId="{A6815B07-76D6-4E05-A10E-96C255F7C5C9}" dt="2025-07-30T09:31:08.899" v="167" actId="207"/>
        <pc:sldMkLst>
          <pc:docMk/>
          <pc:sldMk cId="2465740674" sldId="272"/>
        </pc:sldMkLst>
        <pc:spChg chg="mod">
          <ac:chgData name="COLLINSON, Esther (THE DUDLEY GROUP NHS FOUNDATION TRUST)" userId="dfd530e5-7ff2-4ab3-9000-5666ef7b0b52" providerId="ADAL" clId="{A6815B07-76D6-4E05-A10E-96C255F7C5C9}" dt="2025-07-30T09:31:08.899" v="167" actId="207"/>
          <ac:spMkLst>
            <pc:docMk/>
            <pc:sldMk cId="2465740674" sldId="272"/>
            <ac:spMk id="2" creationId="{BB9D06BD-8FC8-6246-49EA-87CC187E54E6}"/>
          </ac:spMkLst>
        </pc:spChg>
      </pc:sldChg>
      <pc:sldChg chg="add ord">
        <pc:chgData name="COLLINSON, Esther (THE DUDLEY GROUP NHS FOUNDATION TRUST)" userId="dfd530e5-7ff2-4ab3-9000-5666ef7b0b52" providerId="ADAL" clId="{A6815B07-76D6-4E05-A10E-96C255F7C5C9}" dt="2025-07-30T09:04:30.401" v="25"/>
        <pc:sldMkLst>
          <pc:docMk/>
          <pc:sldMk cId="3661216084" sldId="274"/>
        </pc:sldMkLst>
      </pc:sldChg>
      <pc:sldChg chg="modSp">
        <pc:chgData name="COLLINSON, Esther (THE DUDLEY GROUP NHS FOUNDATION TRUST)" userId="dfd530e5-7ff2-4ab3-9000-5666ef7b0b52" providerId="ADAL" clId="{A6815B07-76D6-4E05-A10E-96C255F7C5C9}" dt="2025-07-30T09:11:12.923" v="68" actId="20577"/>
        <pc:sldMkLst>
          <pc:docMk/>
          <pc:sldMk cId="3469858388" sldId="284"/>
        </pc:sldMkLst>
        <pc:graphicFrameChg chg="mod">
          <ac:chgData name="COLLINSON, Esther (THE DUDLEY GROUP NHS FOUNDATION TRUST)" userId="dfd530e5-7ff2-4ab3-9000-5666ef7b0b52" providerId="ADAL" clId="{A6815B07-76D6-4E05-A10E-96C255F7C5C9}" dt="2025-07-30T09:11:12.923" v="68" actId="20577"/>
          <ac:graphicFrameMkLst>
            <pc:docMk/>
            <pc:sldMk cId="3469858388" sldId="284"/>
            <ac:graphicFrameMk id="5" creationId="{75AAD097-222C-99AD-2867-E3AC16F36475}"/>
          </ac:graphicFrameMkLst>
        </pc:graphicFrameChg>
      </pc:sldChg>
      <pc:sldChg chg="modSp mod">
        <pc:chgData name="COLLINSON, Esther (THE DUDLEY GROUP NHS FOUNDATION TRUST)" userId="dfd530e5-7ff2-4ab3-9000-5666ef7b0b52" providerId="ADAL" clId="{A6815B07-76D6-4E05-A10E-96C255F7C5C9}" dt="2025-07-30T09:08:53.122" v="49" actId="1076"/>
        <pc:sldMkLst>
          <pc:docMk/>
          <pc:sldMk cId="3379202992" sldId="312"/>
        </pc:sldMkLst>
        <pc:spChg chg="mod">
          <ac:chgData name="COLLINSON, Esther (THE DUDLEY GROUP NHS FOUNDATION TRUST)" userId="dfd530e5-7ff2-4ab3-9000-5666ef7b0b52" providerId="ADAL" clId="{A6815B07-76D6-4E05-A10E-96C255F7C5C9}" dt="2025-07-30T09:08:53.122" v="49" actId="1076"/>
          <ac:spMkLst>
            <pc:docMk/>
            <pc:sldMk cId="3379202992" sldId="312"/>
            <ac:spMk id="3" creationId="{00000000-0000-0000-0000-000000000000}"/>
          </ac:spMkLst>
        </pc:spChg>
      </pc:sldChg>
      <pc:sldChg chg="del">
        <pc:chgData name="COLLINSON, Esther (THE DUDLEY GROUP NHS FOUNDATION TRUST)" userId="dfd530e5-7ff2-4ab3-9000-5666ef7b0b52" providerId="ADAL" clId="{A6815B07-76D6-4E05-A10E-96C255F7C5C9}" dt="2025-07-30T09:01:54.798" v="1" actId="2696"/>
        <pc:sldMkLst>
          <pc:docMk/>
          <pc:sldMk cId="3670220910" sldId="313"/>
        </pc:sldMkLst>
      </pc:sldChg>
      <pc:sldChg chg="modSp mod">
        <pc:chgData name="COLLINSON, Esther (THE DUDLEY GROUP NHS FOUNDATION TRUST)" userId="dfd530e5-7ff2-4ab3-9000-5666ef7b0b52" providerId="ADAL" clId="{A6815B07-76D6-4E05-A10E-96C255F7C5C9}" dt="2025-07-30T09:24:31.373" v="110" actId="1076"/>
        <pc:sldMkLst>
          <pc:docMk/>
          <pc:sldMk cId="2430067653" sldId="320"/>
        </pc:sldMkLst>
        <pc:spChg chg="mod">
          <ac:chgData name="COLLINSON, Esther (THE DUDLEY GROUP NHS FOUNDATION TRUST)" userId="dfd530e5-7ff2-4ab3-9000-5666ef7b0b52" providerId="ADAL" clId="{A6815B07-76D6-4E05-A10E-96C255F7C5C9}" dt="2025-07-30T09:24:31.373" v="110" actId="1076"/>
          <ac:spMkLst>
            <pc:docMk/>
            <pc:sldMk cId="2430067653" sldId="320"/>
            <ac:spMk id="126" creationId="{1C80B775-792C-7503-54D3-0D82B6F71EB9}"/>
          </ac:spMkLst>
        </pc:spChg>
        <pc:spChg chg="mod">
          <ac:chgData name="COLLINSON, Esther (THE DUDLEY GROUP NHS FOUNDATION TRUST)" userId="dfd530e5-7ff2-4ab3-9000-5666ef7b0b52" providerId="ADAL" clId="{A6815B07-76D6-4E05-A10E-96C255F7C5C9}" dt="2025-07-30T09:18:50.350" v="84" actId="1076"/>
          <ac:spMkLst>
            <pc:docMk/>
            <pc:sldMk cId="2430067653" sldId="320"/>
            <ac:spMk id="127" creationId="{AEC08014-3BC8-E801-DA07-E637C69B3538}"/>
          </ac:spMkLst>
        </pc:spChg>
        <pc:picChg chg="mod">
          <ac:chgData name="COLLINSON, Esther (THE DUDLEY GROUP NHS FOUNDATION TRUST)" userId="dfd530e5-7ff2-4ab3-9000-5666ef7b0b52" providerId="ADAL" clId="{A6815B07-76D6-4E05-A10E-96C255F7C5C9}" dt="2025-07-30T09:18:14.063" v="80" actId="1076"/>
          <ac:picMkLst>
            <pc:docMk/>
            <pc:sldMk cId="2430067653" sldId="320"/>
            <ac:picMk id="2050" creationId="{1EDB8DC6-BF6D-A60C-A1B1-34A0D19536AF}"/>
          </ac:picMkLst>
        </pc:picChg>
      </pc:sldChg>
      <pc:sldChg chg="modSp mod">
        <pc:chgData name="COLLINSON, Esther (THE DUDLEY GROUP NHS FOUNDATION TRUST)" userId="dfd530e5-7ff2-4ab3-9000-5666ef7b0b52" providerId="ADAL" clId="{A6815B07-76D6-4E05-A10E-96C255F7C5C9}" dt="2025-07-30T09:24:18.702" v="108" actId="1076"/>
        <pc:sldMkLst>
          <pc:docMk/>
          <pc:sldMk cId="3112098746" sldId="324"/>
        </pc:sldMkLst>
        <pc:spChg chg="mod">
          <ac:chgData name="COLLINSON, Esther (THE DUDLEY GROUP NHS FOUNDATION TRUST)" userId="dfd530e5-7ff2-4ab3-9000-5666ef7b0b52" providerId="ADAL" clId="{A6815B07-76D6-4E05-A10E-96C255F7C5C9}" dt="2025-07-30T09:24:18.702" v="108" actId="1076"/>
          <ac:spMkLst>
            <pc:docMk/>
            <pc:sldMk cId="3112098746" sldId="324"/>
            <ac:spMk id="126" creationId="{D37CEA2B-7A4F-37B9-DE56-C1018E635D72}"/>
          </ac:spMkLst>
        </pc:spChg>
        <pc:spChg chg="mod">
          <ac:chgData name="COLLINSON, Esther (THE DUDLEY GROUP NHS FOUNDATION TRUST)" userId="dfd530e5-7ff2-4ab3-9000-5666ef7b0b52" providerId="ADAL" clId="{A6815B07-76D6-4E05-A10E-96C255F7C5C9}" dt="2025-07-30T09:18:45.182" v="82" actId="14100"/>
          <ac:spMkLst>
            <pc:docMk/>
            <pc:sldMk cId="3112098746" sldId="324"/>
            <ac:spMk id="127" creationId="{EC7CF1D8-DE0A-0B6D-0AEF-FB8E35D77E31}"/>
          </ac:spMkLst>
        </pc:spChg>
      </pc:sldChg>
      <pc:sldChg chg="modSp mod">
        <pc:chgData name="COLLINSON, Esther (THE DUDLEY GROUP NHS FOUNDATION TRUST)" userId="dfd530e5-7ff2-4ab3-9000-5666ef7b0b52" providerId="ADAL" clId="{A6815B07-76D6-4E05-A10E-96C255F7C5C9}" dt="2025-07-30T09:24:06.612" v="106" actId="1076"/>
        <pc:sldMkLst>
          <pc:docMk/>
          <pc:sldMk cId="3958913346" sldId="326"/>
        </pc:sldMkLst>
        <pc:spChg chg="mod">
          <ac:chgData name="COLLINSON, Esther (THE DUDLEY GROUP NHS FOUNDATION TRUST)" userId="dfd530e5-7ff2-4ab3-9000-5666ef7b0b52" providerId="ADAL" clId="{A6815B07-76D6-4E05-A10E-96C255F7C5C9}" dt="2025-07-30T09:24:06.612" v="106" actId="1076"/>
          <ac:spMkLst>
            <pc:docMk/>
            <pc:sldMk cId="3958913346" sldId="326"/>
            <ac:spMk id="126" creationId="{41A9F3FF-A845-EECC-A514-5F78195AC801}"/>
          </ac:spMkLst>
        </pc:spChg>
        <pc:spChg chg="mod">
          <ac:chgData name="COLLINSON, Esther (THE DUDLEY GROUP NHS FOUNDATION TRUST)" userId="dfd530e5-7ff2-4ab3-9000-5666ef7b0b52" providerId="ADAL" clId="{A6815B07-76D6-4E05-A10E-96C255F7C5C9}" dt="2025-07-30T09:22:39.027" v="99" actId="20577"/>
          <ac:spMkLst>
            <pc:docMk/>
            <pc:sldMk cId="3958913346" sldId="326"/>
            <ac:spMk id="127" creationId="{C0D635AB-0B0F-A695-389A-DA286E897DA2}"/>
          </ac:spMkLst>
        </pc:spChg>
      </pc:sldChg>
      <pc:sldChg chg="modSp mod">
        <pc:chgData name="COLLINSON, Esther (THE DUDLEY GROUP NHS FOUNDATION TRUST)" userId="dfd530e5-7ff2-4ab3-9000-5666ef7b0b52" providerId="ADAL" clId="{A6815B07-76D6-4E05-A10E-96C255F7C5C9}" dt="2025-07-30T09:23:57.700" v="104" actId="1076"/>
        <pc:sldMkLst>
          <pc:docMk/>
          <pc:sldMk cId="345709337" sldId="328"/>
        </pc:sldMkLst>
        <pc:spChg chg="mod">
          <ac:chgData name="COLLINSON, Esther (THE DUDLEY GROUP NHS FOUNDATION TRUST)" userId="dfd530e5-7ff2-4ab3-9000-5666ef7b0b52" providerId="ADAL" clId="{A6815B07-76D6-4E05-A10E-96C255F7C5C9}" dt="2025-07-30T09:23:57.700" v="104" actId="1076"/>
          <ac:spMkLst>
            <pc:docMk/>
            <pc:sldMk cId="345709337" sldId="328"/>
            <ac:spMk id="126" creationId="{0FC5CE88-5803-E0E1-6715-B503603039DC}"/>
          </ac:spMkLst>
        </pc:spChg>
        <pc:spChg chg="mod">
          <ac:chgData name="COLLINSON, Esther (THE DUDLEY GROUP NHS FOUNDATION TRUST)" userId="dfd530e5-7ff2-4ab3-9000-5666ef7b0b52" providerId="ADAL" clId="{A6815B07-76D6-4E05-A10E-96C255F7C5C9}" dt="2025-07-30T09:20:27.554" v="92" actId="20577"/>
          <ac:spMkLst>
            <pc:docMk/>
            <pc:sldMk cId="345709337" sldId="328"/>
            <ac:spMk id="127" creationId="{AC2E72D1-1AFB-7BCE-68E5-336F412D277F}"/>
          </ac:spMkLst>
        </pc:spChg>
      </pc:sldChg>
      <pc:sldChg chg="modSp mod">
        <pc:chgData name="COLLINSON, Esther (THE DUDLEY GROUP NHS FOUNDATION TRUST)" userId="dfd530e5-7ff2-4ab3-9000-5666ef7b0b52" providerId="ADAL" clId="{A6815B07-76D6-4E05-A10E-96C255F7C5C9}" dt="2025-07-30T09:25:01.300" v="114" actId="1076"/>
        <pc:sldMkLst>
          <pc:docMk/>
          <pc:sldMk cId="2360519787" sldId="329"/>
        </pc:sldMkLst>
        <pc:spChg chg="mod">
          <ac:chgData name="COLLINSON, Esther (THE DUDLEY GROUP NHS FOUNDATION TRUST)" userId="dfd530e5-7ff2-4ab3-9000-5666ef7b0b52" providerId="ADAL" clId="{A6815B07-76D6-4E05-A10E-96C255F7C5C9}" dt="2025-07-30T09:24:56.129" v="113" actId="1076"/>
          <ac:spMkLst>
            <pc:docMk/>
            <pc:sldMk cId="2360519787" sldId="329"/>
            <ac:spMk id="122" creationId="{8D415BA7-BDEA-6166-5456-200914A6EAD7}"/>
          </ac:spMkLst>
        </pc:spChg>
        <pc:spChg chg="mod">
          <ac:chgData name="COLLINSON, Esther (THE DUDLEY GROUP NHS FOUNDATION TRUST)" userId="dfd530e5-7ff2-4ab3-9000-5666ef7b0b52" providerId="ADAL" clId="{A6815B07-76D6-4E05-A10E-96C255F7C5C9}" dt="2025-07-30T09:25:01.300" v="114" actId="1076"/>
          <ac:spMkLst>
            <pc:docMk/>
            <pc:sldMk cId="2360519787" sldId="329"/>
            <ac:spMk id="126" creationId="{D0CEDF5A-0C99-3814-C94B-67822612054A}"/>
          </ac:spMkLst>
        </pc:spChg>
        <pc:spChg chg="mod">
          <ac:chgData name="COLLINSON, Esther (THE DUDLEY GROUP NHS FOUNDATION TRUST)" userId="dfd530e5-7ff2-4ab3-9000-5666ef7b0b52" providerId="ADAL" clId="{A6815B07-76D6-4E05-A10E-96C255F7C5C9}" dt="2025-07-30T09:20:55.741" v="93" actId="20577"/>
          <ac:spMkLst>
            <pc:docMk/>
            <pc:sldMk cId="2360519787" sldId="329"/>
            <ac:spMk id="127" creationId="{611A300F-AF1B-230B-A778-41AB2EA6758C}"/>
          </ac:spMkLst>
        </pc:spChg>
      </pc:sldChg>
      <pc:sldChg chg="modSp mod">
        <pc:chgData name="COLLINSON, Esther (THE DUDLEY GROUP NHS FOUNDATION TRUST)" userId="dfd530e5-7ff2-4ab3-9000-5666ef7b0b52" providerId="ADAL" clId="{A6815B07-76D6-4E05-A10E-96C255F7C5C9}" dt="2025-07-30T09:25:05.468" v="115" actId="1076"/>
        <pc:sldMkLst>
          <pc:docMk/>
          <pc:sldMk cId="2408821265" sldId="330"/>
        </pc:sldMkLst>
        <pc:spChg chg="mod">
          <ac:chgData name="COLLINSON, Esther (THE DUDLEY GROUP NHS FOUNDATION TRUST)" userId="dfd530e5-7ff2-4ab3-9000-5666ef7b0b52" providerId="ADAL" clId="{A6815B07-76D6-4E05-A10E-96C255F7C5C9}" dt="2025-07-30T09:25:05.468" v="115" actId="1076"/>
          <ac:spMkLst>
            <pc:docMk/>
            <pc:sldMk cId="2408821265" sldId="330"/>
            <ac:spMk id="126" creationId="{7F2A0355-508D-E4FB-AF07-8D919A38A568}"/>
          </ac:spMkLst>
        </pc:spChg>
      </pc:sldChg>
      <pc:sldChg chg="modSp mod">
        <pc:chgData name="COLLINSON, Esther (THE DUDLEY GROUP NHS FOUNDATION TRUST)" userId="dfd530e5-7ff2-4ab3-9000-5666ef7b0b52" providerId="ADAL" clId="{A6815B07-76D6-4E05-A10E-96C255F7C5C9}" dt="2025-07-30T09:25:11.267" v="116" actId="1076"/>
        <pc:sldMkLst>
          <pc:docMk/>
          <pc:sldMk cId="3154320270" sldId="331"/>
        </pc:sldMkLst>
        <pc:spChg chg="mod">
          <ac:chgData name="COLLINSON, Esther (THE DUDLEY GROUP NHS FOUNDATION TRUST)" userId="dfd530e5-7ff2-4ab3-9000-5666ef7b0b52" providerId="ADAL" clId="{A6815B07-76D6-4E05-A10E-96C255F7C5C9}" dt="2025-07-30T09:25:11.267" v="116" actId="1076"/>
          <ac:spMkLst>
            <pc:docMk/>
            <pc:sldMk cId="3154320270" sldId="331"/>
            <ac:spMk id="126" creationId="{12565030-6D7D-433D-22CD-4D863779A8A5}"/>
          </ac:spMkLst>
        </pc:spChg>
      </pc:sldChg>
      <pc:sldChg chg="modSp mod">
        <pc:chgData name="COLLINSON, Esther (THE DUDLEY GROUP NHS FOUNDATION TRUST)" userId="dfd530e5-7ff2-4ab3-9000-5666ef7b0b52" providerId="ADAL" clId="{A6815B07-76D6-4E05-A10E-96C255F7C5C9}" dt="2025-07-30T09:25:30.976" v="117" actId="1076"/>
        <pc:sldMkLst>
          <pc:docMk/>
          <pc:sldMk cId="420527346" sldId="332"/>
        </pc:sldMkLst>
        <pc:spChg chg="mod">
          <ac:chgData name="COLLINSON, Esther (THE DUDLEY GROUP NHS FOUNDATION TRUST)" userId="dfd530e5-7ff2-4ab3-9000-5666ef7b0b52" providerId="ADAL" clId="{A6815B07-76D6-4E05-A10E-96C255F7C5C9}" dt="2025-07-30T09:25:30.976" v="117" actId="1076"/>
          <ac:spMkLst>
            <pc:docMk/>
            <pc:sldMk cId="420527346" sldId="332"/>
            <ac:spMk id="126" creationId="{E89E1A3D-A62D-EEFA-4964-08F7EB41B95B}"/>
          </ac:spMkLst>
        </pc:spChg>
      </pc:sldChg>
      <pc:sldChg chg="modSp mod">
        <pc:chgData name="COLLINSON, Esther (THE DUDLEY GROUP NHS FOUNDATION TRUST)" userId="dfd530e5-7ff2-4ab3-9000-5666ef7b0b52" providerId="ADAL" clId="{A6815B07-76D6-4E05-A10E-96C255F7C5C9}" dt="2025-07-30T09:26:25.401" v="124" actId="1076"/>
        <pc:sldMkLst>
          <pc:docMk/>
          <pc:sldMk cId="3051693666" sldId="333"/>
        </pc:sldMkLst>
        <pc:spChg chg="mod">
          <ac:chgData name="COLLINSON, Esther (THE DUDLEY GROUP NHS FOUNDATION TRUST)" userId="dfd530e5-7ff2-4ab3-9000-5666ef7b0b52" providerId="ADAL" clId="{A6815B07-76D6-4E05-A10E-96C255F7C5C9}" dt="2025-07-30T09:25:49.150" v="119" actId="1076"/>
          <ac:spMkLst>
            <pc:docMk/>
            <pc:sldMk cId="3051693666" sldId="333"/>
            <ac:spMk id="2" creationId="{6C9A621D-9D1C-095D-15BD-B24EFA230F10}"/>
          </ac:spMkLst>
        </pc:spChg>
        <pc:spChg chg="mod">
          <ac:chgData name="COLLINSON, Esther (THE DUDLEY GROUP NHS FOUNDATION TRUST)" userId="dfd530e5-7ff2-4ab3-9000-5666ef7b0b52" providerId="ADAL" clId="{A6815B07-76D6-4E05-A10E-96C255F7C5C9}" dt="2025-07-30T09:26:25.401" v="124" actId="1076"/>
          <ac:spMkLst>
            <pc:docMk/>
            <pc:sldMk cId="3051693666" sldId="333"/>
            <ac:spMk id="3" creationId="{B8388861-8B76-74C3-B686-249715CB3A1F}"/>
          </ac:spMkLst>
        </pc:spChg>
      </pc:sldChg>
      <pc:sldChg chg="modSp mod">
        <pc:chgData name="COLLINSON, Esther (THE DUDLEY GROUP NHS FOUNDATION TRUST)" userId="dfd530e5-7ff2-4ab3-9000-5666ef7b0b52" providerId="ADAL" clId="{A6815B07-76D6-4E05-A10E-96C255F7C5C9}" dt="2025-07-30T09:26:33.586" v="125" actId="113"/>
        <pc:sldMkLst>
          <pc:docMk/>
          <pc:sldMk cId="1851766635" sldId="334"/>
        </pc:sldMkLst>
        <pc:spChg chg="mod">
          <ac:chgData name="COLLINSON, Esther (THE DUDLEY GROUP NHS FOUNDATION TRUST)" userId="dfd530e5-7ff2-4ab3-9000-5666ef7b0b52" providerId="ADAL" clId="{A6815B07-76D6-4E05-A10E-96C255F7C5C9}" dt="2025-07-30T09:26:33.586" v="125" actId="113"/>
          <ac:spMkLst>
            <pc:docMk/>
            <pc:sldMk cId="1851766635" sldId="334"/>
            <ac:spMk id="2" creationId="{6C9A621D-9D1C-095D-15BD-B24EFA230F10}"/>
          </ac:spMkLst>
        </pc:spChg>
      </pc:sldChg>
      <pc:sldChg chg="modSp mod">
        <pc:chgData name="COLLINSON, Esther (THE DUDLEY GROUP NHS FOUNDATION TRUST)" userId="dfd530e5-7ff2-4ab3-9000-5666ef7b0b52" providerId="ADAL" clId="{A6815B07-76D6-4E05-A10E-96C255F7C5C9}" dt="2025-07-30T09:27:47.009" v="145" actId="313"/>
        <pc:sldMkLst>
          <pc:docMk/>
          <pc:sldMk cId="3104668580" sldId="335"/>
        </pc:sldMkLst>
        <pc:spChg chg="mod">
          <ac:chgData name="COLLINSON, Esther (THE DUDLEY GROUP NHS FOUNDATION TRUST)" userId="dfd530e5-7ff2-4ab3-9000-5666ef7b0b52" providerId="ADAL" clId="{A6815B07-76D6-4E05-A10E-96C255F7C5C9}" dt="2025-07-30T09:27:47.009" v="145" actId="313"/>
          <ac:spMkLst>
            <pc:docMk/>
            <pc:sldMk cId="3104668580" sldId="335"/>
            <ac:spMk id="2" creationId="{41516894-4834-2A97-2257-7E1B3A35A320}"/>
          </ac:spMkLst>
        </pc:spChg>
      </pc:sldChg>
      <pc:sldChg chg="modSp mod">
        <pc:chgData name="COLLINSON, Esther (THE DUDLEY GROUP NHS FOUNDATION TRUST)" userId="dfd530e5-7ff2-4ab3-9000-5666ef7b0b52" providerId="ADAL" clId="{A6815B07-76D6-4E05-A10E-96C255F7C5C9}" dt="2025-07-30T09:28:19.706" v="147" actId="113"/>
        <pc:sldMkLst>
          <pc:docMk/>
          <pc:sldMk cId="4186081638" sldId="336"/>
        </pc:sldMkLst>
        <pc:spChg chg="mod">
          <ac:chgData name="COLLINSON, Esther (THE DUDLEY GROUP NHS FOUNDATION TRUST)" userId="dfd530e5-7ff2-4ab3-9000-5666ef7b0b52" providerId="ADAL" clId="{A6815B07-76D6-4E05-A10E-96C255F7C5C9}" dt="2025-07-30T09:28:19.706" v="147" actId="113"/>
          <ac:spMkLst>
            <pc:docMk/>
            <pc:sldMk cId="4186081638" sldId="336"/>
            <ac:spMk id="4" creationId="{A5ECBBC7-601B-AAA0-DB85-29595E871DD9}"/>
          </ac:spMkLst>
        </pc:spChg>
      </pc:sldChg>
      <pc:sldChg chg="modSp mod">
        <pc:chgData name="COLLINSON, Esther (THE DUDLEY GROUP NHS FOUNDATION TRUST)" userId="dfd530e5-7ff2-4ab3-9000-5666ef7b0b52" providerId="ADAL" clId="{A6815B07-76D6-4E05-A10E-96C255F7C5C9}" dt="2025-07-30T09:28:37.859" v="149" actId="1076"/>
        <pc:sldMkLst>
          <pc:docMk/>
          <pc:sldMk cId="1615856884" sldId="337"/>
        </pc:sldMkLst>
        <pc:spChg chg="mod">
          <ac:chgData name="COLLINSON, Esther (THE DUDLEY GROUP NHS FOUNDATION TRUST)" userId="dfd530e5-7ff2-4ab3-9000-5666ef7b0b52" providerId="ADAL" clId="{A6815B07-76D6-4E05-A10E-96C255F7C5C9}" dt="2025-07-30T09:28:37.859" v="149" actId="1076"/>
          <ac:spMkLst>
            <pc:docMk/>
            <pc:sldMk cId="1615856884" sldId="337"/>
            <ac:spMk id="4" creationId="{CE3C920A-EAE3-0948-1BAA-2DE9F775F5B8}"/>
          </ac:spMkLst>
        </pc:spChg>
      </pc:sldChg>
      <pc:sldChg chg="modSp mod">
        <pc:chgData name="COLLINSON, Esther (THE DUDLEY GROUP NHS FOUNDATION TRUST)" userId="dfd530e5-7ff2-4ab3-9000-5666ef7b0b52" providerId="ADAL" clId="{A6815B07-76D6-4E05-A10E-96C255F7C5C9}" dt="2025-07-30T09:29:03.922" v="153" actId="1076"/>
        <pc:sldMkLst>
          <pc:docMk/>
          <pc:sldMk cId="16963300" sldId="338"/>
        </pc:sldMkLst>
        <pc:spChg chg="mod">
          <ac:chgData name="COLLINSON, Esther (THE DUDLEY GROUP NHS FOUNDATION TRUST)" userId="dfd530e5-7ff2-4ab3-9000-5666ef7b0b52" providerId="ADAL" clId="{A6815B07-76D6-4E05-A10E-96C255F7C5C9}" dt="2025-07-30T09:29:03.922" v="153" actId="1076"/>
          <ac:spMkLst>
            <pc:docMk/>
            <pc:sldMk cId="16963300" sldId="338"/>
            <ac:spMk id="2" creationId="{C707F456-486D-0492-398E-25EE6A26FDC8}"/>
          </ac:spMkLst>
        </pc:spChg>
        <pc:spChg chg="mod">
          <ac:chgData name="COLLINSON, Esther (THE DUDLEY GROUP NHS FOUNDATION TRUST)" userId="dfd530e5-7ff2-4ab3-9000-5666ef7b0b52" providerId="ADAL" clId="{A6815B07-76D6-4E05-A10E-96C255F7C5C9}" dt="2025-07-30T09:28:48.545" v="151" actId="1076"/>
          <ac:spMkLst>
            <pc:docMk/>
            <pc:sldMk cId="16963300" sldId="338"/>
            <ac:spMk id="4" creationId="{ABBB9E77-8E0B-8D06-956A-B20CAADE47D2}"/>
          </ac:spMkLst>
        </pc:spChg>
        <pc:picChg chg="mod">
          <ac:chgData name="COLLINSON, Esther (THE DUDLEY GROUP NHS FOUNDATION TRUST)" userId="dfd530e5-7ff2-4ab3-9000-5666ef7b0b52" providerId="ADAL" clId="{A6815B07-76D6-4E05-A10E-96C255F7C5C9}" dt="2025-07-30T09:28:55.648" v="152" actId="1076"/>
          <ac:picMkLst>
            <pc:docMk/>
            <pc:sldMk cId="16963300" sldId="338"/>
            <ac:picMk id="5" creationId="{3AA33C97-C44C-EDB0-02D1-7F3C32BC29B2}"/>
          </ac:picMkLst>
        </pc:picChg>
      </pc:sldChg>
      <pc:sldChg chg="modSp mod">
        <pc:chgData name="COLLINSON, Esther (THE DUDLEY GROUP NHS FOUNDATION TRUST)" userId="dfd530e5-7ff2-4ab3-9000-5666ef7b0b52" providerId="ADAL" clId="{A6815B07-76D6-4E05-A10E-96C255F7C5C9}" dt="2025-07-30T09:37:58.957" v="169" actId="20577"/>
        <pc:sldMkLst>
          <pc:docMk/>
          <pc:sldMk cId="2628482537" sldId="340"/>
        </pc:sldMkLst>
        <pc:spChg chg="mod">
          <ac:chgData name="COLLINSON, Esther (THE DUDLEY GROUP NHS FOUNDATION TRUST)" userId="dfd530e5-7ff2-4ab3-9000-5666ef7b0b52" providerId="ADAL" clId="{A6815B07-76D6-4E05-A10E-96C255F7C5C9}" dt="2025-07-30T09:37:58.957" v="169" actId="20577"/>
          <ac:spMkLst>
            <pc:docMk/>
            <pc:sldMk cId="2628482537" sldId="340"/>
            <ac:spMk id="123" creationId="{00000000-0000-0000-0000-000000000000}"/>
          </ac:spMkLst>
        </pc:spChg>
        <pc:spChg chg="mod">
          <ac:chgData name="COLLINSON, Esther (THE DUDLEY GROUP NHS FOUNDATION TRUST)" userId="dfd530e5-7ff2-4ab3-9000-5666ef7b0b52" providerId="ADAL" clId="{A6815B07-76D6-4E05-A10E-96C255F7C5C9}" dt="2025-07-30T09:24:03.279" v="105" actId="1076"/>
          <ac:spMkLst>
            <pc:docMk/>
            <pc:sldMk cId="2628482537" sldId="340"/>
            <ac:spMk id="126" creationId="{00000000-0000-0000-0000-000000000000}"/>
          </ac:spMkLst>
        </pc:spChg>
        <pc:spChg chg="mod">
          <ac:chgData name="COLLINSON, Esther (THE DUDLEY GROUP NHS FOUNDATION TRUST)" userId="dfd530e5-7ff2-4ab3-9000-5666ef7b0b52" providerId="ADAL" clId="{A6815B07-76D6-4E05-A10E-96C255F7C5C9}" dt="2025-07-30T09:19:43.540" v="89" actId="20577"/>
          <ac:spMkLst>
            <pc:docMk/>
            <pc:sldMk cId="2628482537" sldId="340"/>
            <ac:spMk id="127" creationId="{00000000-0000-0000-0000-000000000000}"/>
          </ac:spMkLst>
        </pc:spChg>
      </pc:sldChg>
      <pc:sldChg chg="delSp modSp mod">
        <pc:chgData name="COLLINSON, Esther (THE DUDLEY GROUP NHS FOUNDATION TRUST)" userId="dfd530e5-7ff2-4ab3-9000-5666ef7b0b52" providerId="ADAL" clId="{A6815B07-76D6-4E05-A10E-96C255F7C5C9}" dt="2025-07-30T09:30:16.225" v="163" actId="1076"/>
        <pc:sldMkLst>
          <pc:docMk/>
          <pc:sldMk cId="1546056792" sldId="341"/>
        </pc:sldMkLst>
        <pc:spChg chg="mod">
          <ac:chgData name="COLLINSON, Esther (THE DUDLEY GROUP NHS FOUNDATION TRUST)" userId="dfd530e5-7ff2-4ab3-9000-5666ef7b0b52" providerId="ADAL" clId="{A6815B07-76D6-4E05-A10E-96C255F7C5C9}" dt="2025-07-30T09:29:22.018" v="158" actId="20577"/>
          <ac:spMkLst>
            <pc:docMk/>
            <pc:sldMk cId="1546056792" sldId="341"/>
            <ac:spMk id="2" creationId="{80BDD01B-DD01-1DF6-E090-B8C3F95C3FB8}"/>
          </ac:spMkLst>
        </pc:spChg>
        <pc:spChg chg="mod">
          <ac:chgData name="COLLINSON, Esther (THE DUDLEY GROUP NHS FOUNDATION TRUST)" userId="dfd530e5-7ff2-4ab3-9000-5666ef7b0b52" providerId="ADAL" clId="{A6815B07-76D6-4E05-A10E-96C255F7C5C9}" dt="2025-07-30T09:29:29.332" v="159" actId="1076"/>
          <ac:spMkLst>
            <pc:docMk/>
            <pc:sldMk cId="1546056792" sldId="341"/>
            <ac:spMk id="3" creationId="{026B577A-F158-69E8-DA33-88607DA07294}"/>
          </ac:spMkLst>
        </pc:spChg>
        <pc:spChg chg="del mod">
          <ac:chgData name="COLLINSON, Esther (THE DUDLEY GROUP NHS FOUNDATION TRUST)" userId="dfd530e5-7ff2-4ab3-9000-5666ef7b0b52" providerId="ADAL" clId="{A6815B07-76D6-4E05-A10E-96C255F7C5C9}" dt="2025-07-30T09:30:08.695" v="162" actId="478"/>
          <ac:spMkLst>
            <pc:docMk/>
            <pc:sldMk cId="1546056792" sldId="341"/>
            <ac:spMk id="6" creationId="{54303FC2-AFAB-806A-A808-F8B4F9D4579D}"/>
          </ac:spMkLst>
        </pc:spChg>
        <pc:picChg chg="mod">
          <ac:chgData name="COLLINSON, Esther (THE DUDLEY GROUP NHS FOUNDATION TRUST)" userId="dfd530e5-7ff2-4ab3-9000-5666ef7b0b52" providerId="ADAL" clId="{A6815B07-76D6-4E05-A10E-96C255F7C5C9}" dt="2025-07-30T09:30:16.225" v="163" actId="1076"/>
          <ac:picMkLst>
            <pc:docMk/>
            <pc:sldMk cId="1546056792" sldId="341"/>
            <ac:picMk id="5" creationId="{2B163E46-2768-7C00-FBF3-C5BCC5BCD147}"/>
          </ac:picMkLst>
        </pc:picChg>
      </pc:sldChg>
      <pc:sldChg chg="modSp mod">
        <pc:chgData name="COLLINSON, Esther (THE DUDLEY GROUP NHS FOUNDATION TRUST)" userId="dfd530e5-7ff2-4ab3-9000-5666ef7b0b52" providerId="ADAL" clId="{A6815B07-76D6-4E05-A10E-96C255F7C5C9}" dt="2025-07-30T09:30:48.398" v="166" actId="1076"/>
        <pc:sldMkLst>
          <pc:docMk/>
          <pc:sldMk cId="1258035894" sldId="342"/>
        </pc:sldMkLst>
        <pc:spChg chg="mod">
          <ac:chgData name="COLLINSON, Esther (THE DUDLEY GROUP NHS FOUNDATION TRUST)" userId="dfd530e5-7ff2-4ab3-9000-5666ef7b0b52" providerId="ADAL" clId="{A6815B07-76D6-4E05-A10E-96C255F7C5C9}" dt="2025-07-30T09:30:33.956" v="165" actId="1076"/>
          <ac:spMkLst>
            <pc:docMk/>
            <pc:sldMk cId="1258035894" sldId="342"/>
            <ac:spMk id="2" creationId="{00000000-0000-0000-0000-000000000000}"/>
          </ac:spMkLst>
        </pc:spChg>
        <pc:picChg chg="mod">
          <ac:chgData name="COLLINSON, Esther (THE DUDLEY GROUP NHS FOUNDATION TRUST)" userId="dfd530e5-7ff2-4ab3-9000-5666ef7b0b52" providerId="ADAL" clId="{A6815B07-76D6-4E05-A10E-96C255F7C5C9}" dt="2025-07-30T09:30:48.398" v="166" actId="1076"/>
          <ac:picMkLst>
            <pc:docMk/>
            <pc:sldMk cId="1258035894" sldId="342"/>
            <ac:picMk id="5" creationId="{00000000-0000-0000-0000-000000000000}"/>
          </ac:picMkLst>
        </pc:picChg>
      </pc:sldChg>
      <pc:sldChg chg="new del ord">
        <pc:chgData name="COLLINSON, Esther (THE DUDLEY GROUP NHS FOUNDATION TRUST)" userId="dfd530e5-7ff2-4ab3-9000-5666ef7b0b52" providerId="ADAL" clId="{A6815B07-76D6-4E05-A10E-96C255F7C5C9}" dt="2025-07-30T09:05:31.552" v="32" actId="2696"/>
        <pc:sldMkLst>
          <pc:docMk/>
          <pc:sldMk cId="1831079255" sldId="346"/>
        </pc:sldMkLst>
      </pc:sldChg>
      <pc:sldChg chg="add ord">
        <pc:chgData name="COLLINSON, Esther (THE DUDLEY GROUP NHS FOUNDATION TRUST)" userId="dfd530e5-7ff2-4ab3-9000-5666ef7b0b52" providerId="ADAL" clId="{A6815B07-76D6-4E05-A10E-96C255F7C5C9}" dt="2025-07-30T09:02:14.352" v="4"/>
        <pc:sldMkLst>
          <pc:docMk/>
          <pc:sldMk cId="3404580779" sldId="347"/>
        </pc:sldMkLst>
      </pc:sldChg>
      <pc:sldChg chg="add ord">
        <pc:chgData name="COLLINSON, Esther (THE DUDLEY GROUP NHS FOUNDATION TRUST)" userId="dfd530e5-7ff2-4ab3-9000-5666ef7b0b52" providerId="ADAL" clId="{A6815B07-76D6-4E05-A10E-96C255F7C5C9}" dt="2025-07-30T09:05:13.475" v="30"/>
        <pc:sldMkLst>
          <pc:docMk/>
          <pc:sldMk cId="3347314097" sldId="34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AD660-FA81-46F5-A11A-2E463EE2D127}"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B48E7CF-D485-4115-BDA4-C46D49EAB302}">
      <dgm:prSet/>
      <dgm:spPr/>
      <dgm:t>
        <a:bodyPr/>
        <a:lstStyle/>
        <a:p>
          <a:r>
            <a:rPr lang="en-GB" dirty="0"/>
            <a:t>Last PPG was focused on Digital Inclusion and barriers to this</a:t>
          </a:r>
          <a:endParaRPr lang="en-US" dirty="0"/>
        </a:p>
      </dgm:t>
    </dgm:pt>
    <dgm:pt modelId="{CE1CD870-66CF-4E4C-8A9A-5ADA46D40C1A}" type="parTrans" cxnId="{BE1BD62D-2BC0-4B38-B808-756AEC7AFBC7}">
      <dgm:prSet/>
      <dgm:spPr/>
      <dgm:t>
        <a:bodyPr/>
        <a:lstStyle/>
        <a:p>
          <a:endParaRPr lang="en-US"/>
        </a:p>
      </dgm:t>
    </dgm:pt>
    <dgm:pt modelId="{87FFC62E-E2AE-460C-ABAB-B9A353482F08}" type="sibTrans" cxnId="{BE1BD62D-2BC0-4B38-B808-756AEC7AFBC7}">
      <dgm:prSet/>
      <dgm:spPr/>
      <dgm:t>
        <a:bodyPr/>
        <a:lstStyle/>
        <a:p>
          <a:endParaRPr lang="en-US"/>
        </a:p>
      </dgm:t>
    </dgm:pt>
    <dgm:pt modelId="{EC377562-4901-4443-A5FE-6A70D7979183}">
      <dgm:prSet/>
      <dgm:spPr/>
      <dgm:t>
        <a:bodyPr/>
        <a:lstStyle/>
        <a:p>
          <a:r>
            <a:rPr lang="en-GB" dirty="0"/>
            <a:t>Care Navigation training for our Reception Team </a:t>
          </a:r>
          <a:endParaRPr lang="en-US" dirty="0"/>
        </a:p>
      </dgm:t>
    </dgm:pt>
    <dgm:pt modelId="{C428169A-F8B5-480A-9370-06A831160D75}" type="parTrans" cxnId="{4C3A2706-9845-48B4-9B9D-D476C973FC1D}">
      <dgm:prSet/>
      <dgm:spPr/>
      <dgm:t>
        <a:bodyPr/>
        <a:lstStyle/>
        <a:p>
          <a:endParaRPr lang="en-US"/>
        </a:p>
      </dgm:t>
    </dgm:pt>
    <dgm:pt modelId="{D8B2FA36-B9C6-4EB0-8F5D-6CF86B3B3633}" type="sibTrans" cxnId="{4C3A2706-9845-48B4-9B9D-D476C973FC1D}">
      <dgm:prSet/>
      <dgm:spPr/>
      <dgm:t>
        <a:bodyPr/>
        <a:lstStyle/>
        <a:p>
          <a:endParaRPr lang="en-US"/>
        </a:p>
      </dgm:t>
    </dgm:pt>
    <dgm:pt modelId="{BA350098-C0AC-49BA-8172-DB15C40965CA}">
      <dgm:prSet/>
      <dgm:spPr/>
      <dgm:t>
        <a:bodyPr/>
        <a:lstStyle/>
        <a:p>
          <a:r>
            <a:rPr lang="en-GB" dirty="0"/>
            <a:t>Enables the team to direct patients to the right service for them including digital services where appropriate</a:t>
          </a:r>
          <a:endParaRPr lang="en-US" dirty="0"/>
        </a:p>
      </dgm:t>
    </dgm:pt>
    <dgm:pt modelId="{63B9AE0A-DECB-42B4-ABAC-E3664CCE6E81}" type="parTrans" cxnId="{237EBC89-75E3-41AF-B99E-2BE7DACAAD77}">
      <dgm:prSet/>
      <dgm:spPr/>
      <dgm:t>
        <a:bodyPr/>
        <a:lstStyle/>
        <a:p>
          <a:endParaRPr lang="en-US"/>
        </a:p>
      </dgm:t>
    </dgm:pt>
    <dgm:pt modelId="{EF9A7F57-4AA8-42EE-BC54-A1620590132D}" type="sibTrans" cxnId="{237EBC89-75E3-41AF-B99E-2BE7DACAAD77}">
      <dgm:prSet/>
      <dgm:spPr/>
      <dgm:t>
        <a:bodyPr/>
        <a:lstStyle/>
        <a:p>
          <a:endParaRPr lang="en-US"/>
        </a:p>
      </dgm:t>
    </dgm:pt>
    <dgm:pt modelId="{7976DE21-776E-4E15-B055-DBF29FCE6FFB}">
      <dgm:prSet/>
      <dgm:spPr/>
      <dgm:t>
        <a:bodyPr/>
        <a:lstStyle/>
        <a:p>
          <a:r>
            <a:rPr lang="en-GB" dirty="0"/>
            <a:t>PCN Directory of Service (DOS) was created to ensure all PCN patients get the same service offer regardless of which GP surgery they are registered with</a:t>
          </a:r>
          <a:endParaRPr lang="en-US" dirty="0"/>
        </a:p>
      </dgm:t>
    </dgm:pt>
    <dgm:pt modelId="{0DC07EDA-A2C5-4530-9993-D8517EFAA1F0}" type="parTrans" cxnId="{79AC76BA-0877-4584-9C52-AB4252614220}">
      <dgm:prSet/>
      <dgm:spPr/>
      <dgm:t>
        <a:bodyPr/>
        <a:lstStyle/>
        <a:p>
          <a:endParaRPr lang="en-US"/>
        </a:p>
      </dgm:t>
    </dgm:pt>
    <dgm:pt modelId="{5D9F7B8A-86E1-45B3-BAF0-8E355DC3C6D5}" type="sibTrans" cxnId="{79AC76BA-0877-4584-9C52-AB4252614220}">
      <dgm:prSet/>
      <dgm:spPr/>
      <dgm:t>
        <a:bodyPr/>
        <a:lstStyle/>
        <a:p>
          <a:endParaRPr lang="en-US"/>
        </a:p>
      </dgm:t>
    </dgm:pt>
    <dgm:pt modelId="{177F814E-DD9E-4BAA-B39F-7AD857E531F0}" type="pres">
      <dgm:prSet presAssocID="{051AD660-FA81-46F5-A11A-2E463EE2D127}" presName="root" presStyleCnt="0">
        <dgm:presLayoutVars>
          <dgm:dir/>
          <dgm:resizeHandles val="exact"/>
        </dgm:presLayoutVars>
      </dgm:prSet>
      <dgm:spPr/>
    </dgm:pt>
    <dgm:pt modelId="{ECE4A416-FA4F-4DB5-B042-3D90ABC942D7}" type="pres">
      <dgm:prSet presAssocID="{051AD660-FA81-46F5-A11A-2E463EE2D127}" presName="container" presStyleCnt="0">
        <dgm:presLayoutVars>
          <dgm:dir/>
          <dgm:resizeHandles val="exact"/>
        </dgm:presLayoutVars>
      </dgm:prSet>
      <dgm:spPr/>
    </dgm:pt>
    <dgm:pt modelId="{7F9808F3-76AD-45DA-B0F1-9E44AF1A226D}" type="pres">
      <dgm:prSet presAssocID="{8B48E7CF-D485-4115-BDA4-C46D49EAB302}" presName="compNode" presStyleCnt="0"/>
      <dgm:spPr/>
    </dgm:pt>
    <dgm:pt modelId="{1D56786F-3730-45FE-AE2D-524983AE4D55}" type="pres">
      <dgm:prSet presAssocID="{8B48E7CF-D485-4115-BDA4-C46D49EAB302}" presName="iconBgRect" presStyleLbl="bgShp" presStyleIdx="0" presStyleCnt="4"/>
      <dgm:spPr/>
    </dgm:pt>
    <dgm:pt modelId="{D58EBD5C-0F37-4A3B-8898-EA507065ED3B}" type="pres">
      <dgm:prSet presAssocID="{8B48E7CF-D485-4115-BDA4-C46D49EAB3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89989527-61B9-4B81-BCE3-9104BD655509}" type="pres">
      <dgm:prSet presAssocID="{8B48E7CF-D485-4115-BDA4-C46D49EAB302}" presName="spaceRect" presStyleCnt="0"/>
      <dgm:spPr/>
    </dgm:pt>
    <dgm:pt modelId="{59140F8F-B118-47D0-A744-1D101DD8C615}" type="pres">
      <dgm:prSet presAssocID="{8B48E7CF-D485-4115-BDA4-C46D49EAB302}" presName="textRect" presStyleLbl="revTx" presStyleIdx="0" presStyleCnt="4">
        <dgm:presLayoutVars>
          <dgm:chMax val="1"/>
          <dgm:chPref val="1"/>
        </dgm:presLayoutVars>
      </dgm:prSet>
      <dgm:spPr/>
    </dgm:pt>
    <dgm:pt modelId="{494B9B1D-9AFA-4ACD-8ADD-9A8FA26B9067}" type="pres">
      <dgm:prSet presAssocID="{87FFC62E-E2AE-460C-ABAB-B9A353482F08}" presName="sibTrans" presStyleLbl="sibTrans2D1" presStyleIdx="0" presStyleCnt="0"/>
      <dgm:spPr/>
    </dgm:pt>
    <dgm:pt modelId="{D775DE50-1F50-4F36-A1DF-E800C55D2EAF}" type="pres">
      <dgm:prSet presAssocID="{EC377562-4901-4443-A5FE-6A70D7979183}" presName="compNode" presStyleCnt="0"/>
      <dgm:spPr/>
    </dgm:pt>
    <dgm:pt modelId="{FDF2494E-06BE-4CA3-AED9-279F57933E4C}" type="pres">
      <dgm:prSet presAssocID="{EC377562-4901-4443-A5FE-6A70D7979183}" presName="iconBgRect" presStyleLbl="bgShp" presStyleIdx="1" presStyleCnt="4"/>
      <dgm:spPr/>
    </dgm:pt>
    <dgm:pt modelId="{B4F8E6B9-E15D-4F6F-BA9F-E89B56CE06B7}" type="pres">
      <dgm:prSet presAssocID="{EC377562-4901-4443-A5FE-6A70D797918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F42C17D6-DD94-47B9-9440-48C66923E4CE}" type="pres">
      <dgm:prSet presAssocID="{EC377562-4901-4443-A5FE-6A70D7979183}" presName="spaceRect" presStyleCnt="0"/>
      <dgm:spPr/>
    </dgm:pt>
    <dgm:pt modelId="{1B19592F-926C-41C3-982F-1E0573C051E6}" type="pres">
      <dgm:prSet presAssocID="{EC377562-4901-4443-A5FE-6A70D7979183}" presName="textRect" presStyleLbl="revTx" presStyleIdx="1" presStyleCnt="4">
        <dgm:presLayoutVars>
          <dgm:chMax val="1"/>
          <dgm:chPref val="1"/>
        </dgm:presLayoutVars>
      </dgm:prSet>
      <dgm:spPr/>
    </dgm:pt>
    <dgm:pt modelId="{BD2EA878-7F28-472F-88CE-8F17339B6399}" type="pres">
      <dgm:prSet presAssocID="{D8B2FA36-B9C6-4EB0-8F5D-6CF86B3B3633}" presName="sibTrans" presStyleLbl="sibTrans2D1" presStyleIdx="0" presStyleCnt="0"/>
      <dgm:spPr/>
    </dgm:pt>
    <dgm:pt modelId="{C7DB7E8F-DEB8-459A-A520-06C78B6803F9}" type="pres">
      <dgm:prSet presAssocID="{BA350098-C0AC-49BA-8172-DB15C40965CA}" presName="compNode" presStyleCnt="0"/>
      <dgm:spPr/>
    </dgm:pt>
    <dgm:pt modelId="{C24AC54A-9954-4493-87BE-127AF1236A1C}" type="pres">
      <dgm:prSet presAssocID="{BA350098-C0AC-49BA-8172-DB15C40965CA}" presName="iconBgRect" presStyleLbl="bgShp" presStyleIdx="2" presStyleCnt="4"/>
      <dgm:spPr/>
    </dgm:pt>
    <dgm:pt modelId="{A4EF7CEE-F474-4A1F-AD15-F6F428E25026}" type="pres">
      <dgm:prSet presAssocID="{BA350098-C0AC-49BA-8172-DB15C40965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7C4076FA-A611-437C-A11E-8270E7D05CA0}" type="pres">
      <dgm:prSet presAssocID="{BA350098-C0AC-49BA-8172-DB15C40965CA}" presName="spaceRect" presStyleCnt="0"/>
      <dgm:spPr/>
    </dgm:pt>
    <dgm:pt modelId="{B6664B21-A0C4-4CE7-92CC-84FDEB042275}" type="pres">
      <dgm:prSet presAssocID="{BA350098-C0AC-49BA-8172-DB15C40965CA}" presName="textRect" presStyleLbl="revTx" presStyleIdx="2" presStyleCnt="4">
        <dgm:presLayoutVars>
          <dgm:chMax val="1"/>
          <dgm:chPref val="1"/>
        </dgm:presLayoutVars>
      </dgm:prSet>
      <dgm:spPr/>
    </dgm:pt>
    <dgm:pt modelId="{234728D6-26FC-48CA-BBAF-537D9B9907C0}" type="pres">
      <dgm:prSet presAssocID="{EF9A7F57-4AA8-42EE-BC54-A1620590132D}" presName="sibTrans" presStyleLbl="sibTrans2D1" presStyleIdx="0" presStyleCnt="0"/>
      <dgm:spPr/>
    </dgm:pt>
    <dgm:pt modelId="{CF6CB89E-454B-4144-9ECF-4ACD29C0D3C5}" type="pres">
      <dgm:prSet presAssocID="{7976DE21-776E-4E15-B055-DBF29FCE6FFB}" presName="compNode" presStyleCnt="0"/>
      <dgm:spPr/>
    </dgm:pt>
    <dgm:pt modelId="{5863901D-5AF5-4996-8B35-436FE041C8FA}" type="pres">
      <dgm:prSet presAssocID="{7976DE21-776E-4E15-B055-DBF29FCE6FFB}" presName="iconBgRect" presStyleLbl="bgShp" presStyleIdx="3" presStyleCnt="4"/>
      <dgm:spPr/>
    </dgm:pt>
    <dgm:pt modelId="{0973B25E-483A-45BE-A986-276B4CEA6172}" type="pres">
      <dgm:prSet presAssocID="{7976DE21-776E-4E15-B055-DBF29FCE6F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372449D0-5C2D-47F7-ACDC-4FECC765D29A}" type="pres">
      <dgm:prSet presAssocID="{7976DE21-776E-4E15-B055-DBF29FCE6FFB}" presName="spaceRect" presStyleCnt="0"/>
      <dgm:spPr/>
    </dgm:pt>
    <dgm:pt modelId="{770B29BF-51F6-45F1-B226-29ED63682838}" type="pres">
      <dgm:prSet presAssocID="{7976DE21-776E-4E15-B055-DBF29FCE6FFB}" presName="textRect" presStyleLbl="revTx" presStyleIdx="3" presStyleCnt="4">
        <dgm:presLayoutVars>
          <dgm:chMax val="1"/>
          <dgm:chPref val="1"/>
        </dgm:presLayoutVars>
      </dgm:prSet>
      <dgm:spPr/>
    </dgm:pt>
  </dgm:ptLst>
  <dgm:cxnLst>
    <dgm:cxn modelId="{4C3A2706-9845-48B4-9B9D-D476C973FC1D}" srcId="{051AD660-FA81-46F5-A11A-2E463EE2D127}" destId="{EC377562-4901-4443-A5FE-6A70D7979183}" srcOrd="1" destOrd="0" parTransId="{C428169A-F8B5-480A-9370-06A831160D75}" sibTransId="{D8B2FA36-B9C6-4EB0-8F5D-6CF86B3B3633}"/>
    <dgm:cxn modelId="{2B89AA14-3DED-4465-A1E4-8A76F6F8A762}" type="presOf" srcId="{EC377562-4901-4443-A5FE-6A70D7979183}" destId="{1B19592F-926C-41C3-982F-1E0573C051E6}" srcOrd="0" destOrd="0" presId="urn:microsoft.com/office/officeart/2018/2/layout/IconCircleList"/>
    <dgm:cxn modelId="{BE1BD62D-2BC0-4B38-B808-756AEC7AFBC7}" srcId="{051AD660-FA81-46F5-A11A-2E463EE2D127}" destId="{8B48E7CF-D485-4115-BDA4-C46D49EAB302}" srcOrd="0" destOrd="0" parTransId="{CE1CD870-66CF-4E4C-8A9A-5ADA46D40C1A}" sibTransId="{87FFC62E-E2AE-460C-ABAB-B9A353482F08}"/>
    <dgm:cxn modelId="{7D844B38-DDA1-4ED8-A8FA-2FE7EF1DBEDD}" type="presOf" srcId="{EF9A7F57-4AA8-42EE-BC54-A1620590132D}" destId="{234728D6-26FC-48CA-BBAF-537D9B9907C0}" srcOrd="0" destOrd="0" presId="urn:microsoft.com/office/officeart/2018/2/layout/IconCircleList"/>
    <dgm:cxn modelId="{6462703F-50B5-4D07-8785-D2D815D2E052}" type="presOf" srcId="{D8B2FA36-B9C6-4EB0-8F5D-6CF86B3B3633}" destId="{BD2EA878-7F28-472F-88CE-8F17339B6399}" srcOrd="0" destOrd="0" presId="urn:microsoft.com/office/officeart/2018/2/layout/IconCircleList"/>
    <dgm:cxn modelId="{6DFAE866-68BC-493F-9658-AF3A9CE16887}" type="presOf" srcId="{8B48E7CF-D485-4115-BDA4-C46D49EAB302}" destId="{59140F8F-B118-47D0-A744-1D101DD8C615}" srcOrd="0" destOrd="0" presId="urn:microsoft.com/office/officeart/2018/2/layout/IconCircleList"/>
    <dgm:cxn modelId="{237EBC89-75E3-41AF-B99E-2BE7DACAAD77}" srcId="{051AD660-FA81-46F5-A11A-2E463EE2D127}" destId="{BA350098-C0AC-49BA-8172-DB15C40965CA}" srcOrd="2" destOrd="0" parTransId="{63B9AE0A-DECB-42B4-ABAC-E3664CCE6E81}" sibTransId="{EF9A7F57-4AA8-42EE-BC54-A1620590132D}"/>
    <dgm:cxn modelId="{6DEBA58F-57B5-4EDA-AB2F-E1DCC9034578}" type="presOf" srcId="{7976DE21-776E-4E15-B055-DBF29FCE6FFB}" destId="{770B29BF-51F6-45F1-B226-29ED63682838}" srcOrd="0" destOrd="0" presId="urn:microsoft.com/office/officeart/2018/2/layout/IconCircleList"/>
    <dgm:cxn modelId="{79AC76BA-0877-4584-9C52-AB4252614220}" srcId="{051AD660-FA81-46F5-A11A-2E463EE2D127}" destId="{7976DE21-776E-4E15-B055-DBF29FCE6FFB}" srcOrd="3" destOrd="0" parTransId="{0DC07EDA-A2C5-4530-9993-D8517EFAA1F0}" sibTransId="{5D9F7B8A-86E1-45B3-BAF0-8E355DC3C6D5}"/>
    <dgm:cxn modelId="{94E0AAC1-9557-4E3E-AC10-FF3EDE686D10}" type="presOf" srcId="{87FFC62E-E2AE-460C-ABAB-B9A353482F08}" destId="{494B9B1D-9AFA-4ACD-8ADD-9A8FA26B9067}" srcOrd="0" destOrd="0" presId="urn:microsoft.com/office/officeart/2018/2/layout/IconCircleList"/>
    <dgm:cxn modelId="{A6C035C6-3B42-4A8F-8269-6B2159C5DBE8}" type="presOf" srcId="{BA350098-C0AC-49BA-8172-DB15C40965CA}" destId="{B6664B21-A0C4-4CE7-92CC-84FDEB042275}" srcOrd="0" destOrd="0" presId="urn:microsoft.com/office/officeart/2018/2/layout/IconCircleList"/>
    <dgm:cxn modelId="{F1C834F9-CD53-4E1F-B0F4-50AD5203E7AB}" type="presOf" srcId="{051AD660-FA81-46F5-A11A-2E463EE2D127}" destId="{177F814E-DD9E-4BAA-B39F-7AD857E531F0}" srcOrd="0" destOrd="0" presId="urn:microsoft.com/office/officeart/2018/2/layout/IconCircleList"/>
    <dgm:cxn modelId="{7028876D-E9FA-44FD-B58E-1A459352D81C}" type="presParOf" srcId="{177F814E-DD9E-4BAA-B39F-7AD857E531F0}" destId="{ECE4A416-FA4F-4DB5-B042-3D90ABC942D7}" srcOrd="0" destOrd="0" presId="urn:microsoft.com/office/officeart/2018/2/layout/IconCircleList"/>
    <dgm:cxn modelId="{CACC70DC-D650-41D6-957D-D5BB6B33FA3A}" type="presParOf" srcId="{ECE4A416-FA4F-4DB5-B042-3D90ABC942D7}" destId="{7F9808F3-76AD-45DA-B0F1-9E44AF1A226D}" srcOrd="0" destOrd="0" presId="urn:microsoft.com/office/officeart/2018/2/layout/IconCircleList"/>
    <dgm:cxn modelId="{4662E36A-284C-4853-850F-E7207366B765}" type="presParOf" srcId="{7F9808F3-76AD-45DA-B0F1-9E44AF1A226D}" destId="{1D56786F-3730-45FE-AE2D-524983AE4D55}" srcOrd="0" destOrd="0" presId="urn:microsoft.com/office/officeart/2018/2/layout/IconCircleList"/>
    <dgm:cxn modelId="{0ABEDB06-4644-4C62-9BF2-7670EAB604C0}" type="presParOf" srcId="{7F9808F3-76AD-45DA-B0F1-9E44AF1A226D}" destId="{D58EBD5C-0F37-4A3B-8898-EA507065ED3B}" srcOrd="1" destOrd="0" presId="urn:microsoft.com/office/officeart/2018/2/layout/IconCircleList"/>
    <dgm:cxn modelId="{CBFFA4A7-07FB-4106-BC52-3A0681A0F505}" type="presParOf" srcId="{7F9808F3-76AD-45DA-B0F1-9E44AF1A226D}" destId="{89989527-61B9-4B81-BCE3-9104BD655509}" srcOrd="2" destOrd="0" presId="urn:microsoft.com/office/officeart/2018/2/layout/IconCircleList"/>
    <dgm:cxn modelId="{FA50D2AD-8A83-401A-ADF6-624E2364F366}" type="presParOf" srcId="{7F9808F3-76AD-45DA-B0F1-9E44AF1A226D}" destId="{59140F8F-B118-47D0-A744-1D101DD8C615}" srcOrd="3" destOrd="0" presId="urn:microsoft.com/office/officeart/2018/2/layout/IconCircleList"/>
    <dgm:cxn modelId="{C56D90DC-BD45-42E3-A0D9-E3D792FC2325}" type="presParOf" srcId="{ECE4A416-FA4F-4DB5-B042-3D90ABC942D7}" destId="{494B9B1D-9AFA-4ACD-8ADD-9A8FA26B9067}" srcOrd="1" destOrd="0" presId="urn:microsoft.com/office/officeart/2018/2/layout/IconCircleList"/>
    <dgm:cxn modelId="{E1E67307-164D-400E-86EC-62D68EBDC52A}" type="presParOf" srcId="{ECE4A416-FA4F-4DB5-B042-3D90ABC942D7}" destId="{D775DE50-1F50-4F36-A1DF-E800C55D2EAF}" srcOrd="2" destOrd="0" presId="urn:microsoft.com/office/officeart/2018/2/layout/IconCircleList"/>
    <dgm:cxn modelId="{FC175477-54D1-43E0-AAB9-607BF8364AE1}" type="presParOf" srcId="{D775DE50-1F50-4F36-A1DF-E800C55D2EAF}" destId="{FDF2494E-06BE-4CA3-AED9-279F57933E4C}" srcOrd="0" destOrd="0" presId="urn:microsoft.com/office/officeart/2018/2/layout/IconCircleList"/>
    <dgm:cxn modelId="{8C6D83CC-B0F0-4CE0-86D6-D0395D135FC2}" type="presParOf" srcId="{D775DE50-1F50-4F36-A1DF-E800C55D2EAF}" destId="{B4F8E6B9-E15D-4F6F-BA9F-E89B56CE06B7}" srcOrd="1" destOrd="0" presId="urn:microsoft.com/office/officeart/2018/2/layout/IconCircleList"/>
    <dgm:cxn modelId="{59CB3DED-E2A2-4419-8002-5A2E93981216}" type="presParOf" srcId="{D775DE50-1F50-4F36-A1DF-E800C55D2EAF}" destId="{F42C17D6-DD94-47B9-9440-48C66923E4CE}" srcOrd="2" destOrd="0" presId="urn:microsoft.com/office/officeart/2018/2/layout/IconCircleList"/>
    <dgm:cxn modelId="{C6D41874-8570-4FCF-AA8E-4233328783A4}" type="presParOf" srcId="{D775DE50-1F50-4F36-A1DF-E800C55D2EAF}" destId="{1B19592F-926C-41C3-982F-1E0573C051E6}" srcOrd="3" destOrd="0" presId="urn:microsoft.com/office/officeart/2018/2/layout/IconCircleList"/>
    <dgm:cxn modelId="{19150B67-73F6-4657-852E-905137C04008}" type="presParOf" srcId="{ECE4A416-FA4F-4DB5-B042-3D90ABC942D7}" destId="{BD2EA878-7F28-472F-88CE-8F17339B6399}" srcOrd="3" destOrd="0" presId="urn:microsoft.com/office/officeart/2018/2/layout/IconCircleList"/>
    <dgm:cxn modelId="{B002BB74-9E08-4FF5-8BBD-F97186518ABE}" type="presParOf" srcId="{ECE4A416-FA4F-4DB5-B042-3D90ABC942D7}" destId="{C7DB7E8F-DEB8-459A-A520-06C78B6803F9}" srcOrd="4" destOrd="0" presId="urn:microsoft.com/office/officeart/2018/2/layout/IconCircleList"/>
    <dgm:cxn modelId="{07758EC8-D914-4FEC-9171-EABB0DE4C80F}" type="presParOf" srcId="{C7DB7E8F-DEB8-459A-A520-06C78B6803F9}" destId="{C24AC54A-9954-4493-87BE-127AF1236A1C}" srcOrd="0" destOrd="0" presId="urn:microsoft.com/office/officeart/2018/2/layout/IconCircleList"/>
    <dgm:cxn modelId="{AA972BDC-1C83-4EFF-AFDB-FA28007E07A3}" type="presParOf" srcId="{C7DB7E8F-DEB8-459A-A520-06C78B6803F9}" destId="{A4EF7CEE-F474-4A1F-AD15-F6F428E25026}" srcOrd="1" destOrd="0" presId="urn:microsoft.com/office/officeart/2018/2/layout/IconCircleList"/>
    <dgm:cxn modelId="{DCC002B6-B02F-4956-9FF6-BF7042B86C3F}" type="presParOf" srcId="{C7DB7E8F-DEB8-459A-A520-06C78B6803F9}" destId="{7C4076FA-A611-437C-A11E-8270E7D05CA0}" srcOrd="2" destOrd="0" presId="urn:microsoft.com/office/officeart/2018/2/layout/IconCircleList"/>
    <dgm:cxn modelId="{D7079C61-4E8D-4077-B8D8-97E612EE3B71}" type="presParOf" srcId="{C7DB7E8F-DEB8-459A-A520-06C78B6803F9}" destId="{B6664B21-A0C4-4CE7-92CC-84FDEB042275}" srcOrd="3" destOrd="0" presId="urn:microsoft.com/office/officeart/2018/2/layout/IconCircleList"/>
    <dgm:cxn modelId="{CD494E06-1A90-47EB-860B-4DB5DEB7EF88}" type="presParOf" srcId="{ECE4A416-FA4F-4DB5-B042-3D90ABC942D7}" destId="{234728D6-26FC-48CA-BBAF-537D9B9907C0}" srcOrd="5" destOrd="0" presId="urn:microsoft.com/office/officeart/2018/2/layout/IconCircleList"/>
    <dgm:cxn modelId="{BE9B7036-9793-4535-A2E5-7854A4222794}" type="presParOf" srcId="{ECE4A416-FA4F-4DB5-B042-3D90ABC942D7}" destId="{CF6CB89E-454B-4144-9ECF-4ACD29C0D3C5}" srcOrd="6" destOrd="0" presId="urn:microsoft.com/office/officeart/2018/2/layout/IconCircleList"/>
    <dgm:cxn modelId="{03C9EC33-218E-4C15-9797-6EC39A6FE356}" type="presParOf" srcId="{CF6CB89E-454B-4144-9ECF-4ACD29C0D3C5}" destId="{5863901D-5AF5-4996-8B35-436FE041C8FA}" srcOrd="0" destOrd="0" presId="urn:microsoft.com/office/officeart/2018/2/layout/IconCircleList"/>
    <dgm:cxn modelId="{6D2C3B74-42F3-40DE-8D6D-7E32DF0C0ABE}" type="presParOf" srcId="{CF6CB89E-454B-4144-9ECF-4ACD29C0D3C5}" destId="{0973B25E-483A-45BE-A986-276B4CEA6172}" srcOrd="1" destOrd="0" presId="urn:microsoft.com/office/officeart/2018/2/layout/IconCircleList"/>
    <dgm:cxn modelId="{5C7AC56A-CA1E-4C33-B41F-85D8B14CD88C}" type="presParOf" srcId="{CF6CB89E-454B-4144-9ECF-4ACD29C0D3C5}" destId="{372449D0-5C2D-47F7-ACDC-4FECC765D29A}" srcOrd="2" destOrd="0" presId="urn:microsoft.com/office/officeart/2018/2/layout/IconCircleList"/>
    <dgm:cxn modelId="{C221332A-ACC4-4CE7-A01D-7E49220D2314}" type="presParOf" srcId="{CF6CB89E-454B-4144-9ECF-4ACD29C0D3C5}" destId="{770B29BF-51F6-45F1-B226-29ED6368283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A9B57-7326-4F89-A831-DD0AB5153F3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FB084C-8A62-4B2B-ACD2-7F2C16836E9A}">
      <dgm:prSet/>
      <dgm:spPr/>
      <dgm:t>
        <a:bodyPr/>
        <a:lstStyle/>
        <a:p>
          <a:r>
            <a:rPr lang="en-GB" b="0" i="0" dirty="0"/>
            <a:t>The ABPM device must not get wet therefore any activity such as showering or swimming should be avoided during the duration of wearing the ABPM device. Vigorous exercise should also be avoided as this can cause spikes in BP readings. Patients should not drive during the monitoring period, due to the risk of distraction caused by the cuff inflating; patients who are occupational drivers will only be able to have the ABPM device fitted on a non-working day.</a:t>
          </a:r>
          <a:endParaRPr lang="en-US" dirty="0"/>
        </a:p>
      </dgm:t>
    </dgm:pt>
    <dgm:pt modelId="{F8316DF7-3EFD-4E92-AE33-3DDF0431E092}" type="parTrans" cxnId="{433BFD5E-544F-419C-BB83-3D9C79DC56E9}">
      <dgm:prSet/>
      <dgm:spPr/>
      <dgm:t>
        <a:bodyPr/>
        <a:lstStyle/>
        <a:p>
          <a:endParaRPr lang="en-US"/>
        </a:p>
      </dgm:t>
    </dgm:pt>
    <dgm:pt modelId="{6F70DFCC-0CF7-434E-8C40-3590A2F48FFB}" type="sibTrans" cxnId="{433BFD5E-544F-419C-BB83-3D9C79DC56E9}">
      <dgm:prSet/>
      <dgm:spPr/>
      <dgm:t>
        <a:bodyPr/>
        <a:lstStyle/>
        <a:p>
          <a:endParaRPr lang="en-US"/>
        </a:p>
      </dgm:t>
    </dgm:pt>
    <dgm:pt modelId="{DA88CFAC-1BDE-4C12-ADDE-5FEF90500813}">
      <dgm:prSet/>
      <dgm:spPr/>
      <dgm:t>
        <a:bodyPr/>
        <a:lstStyle/>
        <a:p>
          <a:r>
            <a:rPr lang="en-GB" b="0" i="0" dirty="0"/>
            <a:t>Patients should not remove the ABPM device themselves, as improper removal could pose a risk of harm to the patient and potentially damage the device.</a:t>
          </a:r>
          <a:endParaRPr lang="en-US" dirty="0"/>
        </a:p>
      </dgm:t>
    </dgm:pt>
    <dgm:pt modelId="{34EEA842-61ED-4CDA-B426-E5B9D21FE5E3}" type="parTrans" cxnId="{622F47D7-E042-4310-9651-66D77BA254E4}">
      <dgm:prSet/>
      <dgm:spPr/>
      <dgm:t>
        <a:bodyPr/>
        <a:lstStyle/>
        <a:p>
          <a:endParaRPr lang="en-US"/>
        </a:p>
      </dgm:t>
    </dgm:pt>
    <dgm:pt modelId="{D87320CC-8537-43C2-9669-07499D2FEE22}" type="sibTrans" cxnId="{622F47D7-E042-4310-9651-66D77BA254E4}">
      <dgm:prSet/>
      <dgm:spPr/>
      <dgm:t>
        <a:bodyPr/>
        <a:lstStyle/>
        <a:p>
          <a:endParaRPr lang="en-US"/>
        </a:p>
      </dgm:t>
    </dgm:pt>
    <dgm:pt modelId="{49F5746C-7313-40B5-8E44-6208236854DC}" type="pres">
      <dgm:prSet presAssocID="{ABEA9B57-7326-4F89-A831-DD0AB5153F35}" presName="root" presStyleCnt="0">
        <dgm:presLayoutVars>
          <dgm:dir/>
          <dgm:resizeHandles val="exact"/>
        </dgm:presLayoutVars>
      </dgm:prSet>
      <dgm:spPr/>
    </dgm:pt>
    <dgm:pt modelId="{71FEFE0B-9263-406C-8479-2EDEAD4356B5}" type="pres">
      <dgm:prSet presAssocID="{23FB084C-8A62-4B2B-ACD2-7F2C16836E9A}" presName="compNode" presStyleCnt="0"/>
      <dgm:spPr/>
    </dgm:pt>
    <dgm:pt modelId="{26AE7988-5D14-4E9E-887A-ADE032F8E513}" type="pres">
      <dgm:prSet presAssocID="{23FB084C-8A62-4B2B-ACD2-7F2C16836E9A}" presName="bgRect" presStyleLbl="bgShp" presStyleIdx="0" presStyleCnt="2"/>
      <dgm:spPr/>
    </dgm:pt>
    <dgm:pt modelId="{B4BDA2C7-A3A5-4E11-91C4-4DB97021C7AC}" type="pres">
      <dgm:prSet presAssocID="{23FB084C-8A62-4B2B-ACD2-7F2C16836E9A}"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wim"/>
        </a:ext>
      </dgm:extLst>
    </dgm:pt>
    <dgm:pt modelId="{65A6F036-4568-45EB-8594-BED0FE9D42C2}" type="pres">
      <dgm:prSet presAssocID="{23FB084C-8A62-4B2B-ACD2-7F2C16836E9A}" presName="spaceRect" presStyleCnt="0"/>
      <dgm:spPr/>
    </dgm:pt>
    <dgm:pt modelId="{C57B4360-88CA-49A7-A226-64A1B7CAC764}" type="pres">
      <dgm:prSet presAssocID="{23FB084C-8A62-4B2B-ACD2-7F2C16836E9A}" presName="parTx" presStyleLbl="revTx" presStyleIdx="0" presStyleCnt="2">
        <dgm:presLayoutVars>
          <dgm:chMax val="0"/>
          <dgm:chPref val="0"/>
        </dgm:presLayoutVars>
      </dgm:prSet>
      <dgm:spPr/>
    </dgm:pt>
    <dgm:pt modelId="{700B9B88-A57F-4D2D-9456-E6C66E49BC96}" type="pres">
      <dgm:prSet presAssocID="{6F70DFCC-0CF7-434E-8C40-3590A2F48FFB}" presName="sibTrans" presStyleCnt="0"/>
      <dgm:spPr/>
    </dgm:pt>
    <dgm:pt modelId="{4309909B-46FA-4190-8888-4BA7D49A23FD}" type="pres">
      <dgm:prSet presAssocID="{DA88CFAC-1BDE-4C12-ADDE-5FEF90500813}" presName="compNode" presStyleCnt="0"/>
      <dgm:spPr/>
    </dgm:pt>
    <dgm:pt modelId="{02E5D797-E000-4D93-982F-04F478E7D897}" type="pres">
      <dgm:prSet presAssocID="{DA88CFAC-1BDE-4C12-ADDE-5FEF90500813}" presName="bgRect" presStyleLbl="bgShp" presStyleIdx="1" presStyleCnt="2"/>
      <dgm:spPr/>
    </dgm:pt>
    <dgm:pt modelId="{296B789A-475B-462A-92F8-A4DE3C9CB5C9}" type="pres">
      <dgm:prSet presAssocID="{DA88CFAC-1BDE-4C12-ADDE-5FEF90500813}" presName="iconRect" presStyleLbl="node1" presStyleIdx="1" presStyleCnt="2"/>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ger"/>
        </a:ext>
      </dgm:extLst>
    </dgm:pt>
    <dgm:pt modelId="{6D8792C8-AF50-4016-8CD7-48D7122C8252}" type="pres">
      <dgm:prSet presAssocID="{DA88CFAC-1BDE-4C12-ADDE-5FEF90500813}" presName="spaceRect" presStyleCnt="0"/>
      <dgm:spPr/>
    </dgm:pt>
    <dgm:pt modelId="{AFC49F78-7A15-4DCD-A3C1-3A80A8E77825}" type="pres">
      <dgm:prSet presAssocID="{DA88CFAC-1BDE-4C12-ADDE-5FEF90500813}" presName="parTx" presStyleLbl="revTx" presStyleIdx="1" presStyleCnt="2">
        <dgm:presLayoutVars>
          <dgm:chMax val="0"/>
          <dgm:chPref val="0"/>
        </dgm:presLayoutVars>
      </dgm:prSet>
      <dgm:spPr/>
    </dgm:pt>
  </dgm:ptLst>
  <dgm:cxnLst>
    <dgm:cxn modelId="{433BFD5E-544F-419C-BB83-3D9C79DC56E9}" srcId="{ABEA9B57-7326-4F89-A831-DD0AB5153F35}" destId="{23FB084C-8A62-4B2B-ACD2-7F2C16836E9A}" srcOrd="0" destOrd="0" parTransId="{F8316DF7-3EFD-4E92-AE33-3DDF0431E092}" sibTransId="{6F70DFCC-0CF7-434E-8C40-3590A2F48FFB}"/>
    <dgm:cxn modelId="{159D2D8A-724F-4DCC-8698-E6EF5DAD8AE0}" type="presOf" srcId="{DA88CFAC-1BDE-4C12-ADDE-5FEF90500813}" destId="{AFC49F78-7A15-4DCD-A3C1-3A80A8E77825}" srcOrd="0" destOrd="0" presId="urn:microsoft.com/office/officeart/2018/2/layout/IconVerticalSolidList"/>
    <dgm:cxn modelId="{622F47D7-E042-4310-9651-66D77BA254E4}" srcId="{ABEA9B57-7326-4F89-A831-DD0AB5153F35}" destId="{DA88CFAC-1BDE-4C12-ADDE-5FEF90500813}" srcOrd="1" destOrd="0" parTransId="{34EEA842-61ED-4CDA-B426-E5B9D21FE5E3}" sibTransId="{D87320CC-8537-43C2-9669-07499D2FEE22}"/>
    <dgm:cxn modelId="{EC88F9E1-048F-49F7-8864-C3C49DAEFA3C}" type="presOf" srcId="{ABEA9B57-7326-4F89-A831-DD0AB5153F35}" destId="{49F5746C-7313-40B5-8E44-6208236854DC}" srcOrd="0" destOrd="0" presId="urn:microsoft.com/office/officeart/2018/2/layout/IconVerticalSolidList"/>
    <dgm:cxn modelId="{A0C6EDEA-599F-433C-8870-813529A62B91}" type="presOf" srcId="{23FB084C-8A62-4B2B-ACD2-7F2C16836E9A}" destId="{C57B4360-88CA-49A7-A226-64A1B7CAC764}" srcOrd="0" destOrd="0" presId="urn:microsoft.com/office/officeart/2018/2/layout/IconVerticalSolidList"/>
    <dgm:cxn modelId="{03A82B37-0BF6-4A75-8E89-6D26B4F8D83A}" type="presParOf" srcId="{49F5746C-7313-40B5-8E44-6208236854DC}" destId="{71FEFE0B-9263-406C-8479-2EDEAD4356B5}" srcOrd="0" destOrd="0" presId="urn:microsoft.com/office/officeart/2018/2/layout/IconVerticalSolidList"/>
    <dgm:cxn modelId="{0B27546E-98A7-402D-9731-79BE11E90580}" type="presParOf" srcId="{71FEFE0B-9263-406C-8479-2EDEAD4356B5}" destId="{26AE7988-5D14-4E9E-887A-ADE032F8E513}" srcOrd="0" destOrd="0" presId="urn:microsoft.com/office/officeart/2018/2/layout/IconVerticalSolidList"/>
    <dgm:cxn modelId="{8CBEC770-5BC3-4CA2-95AA-A233136341C5}" type="presParOf" srcId="{71FEFE0B-9263-406C-8479-2EDEAD4356B5}" destId="{B4BDA2C7-A3A5-4E11-91C4-4DB97021C7AC}" srcOrd="1" destOrd="0" presId="urn:microsoft.com/office/officeart/2018/2/layout/IconVerticalSolidList"/>
    <dgm:cxn modelId="{C7554840-7761-4D39-A5CF-CCFC27A8699B}" type="presParOf" srcId="{71FEFE0B-9263-406C-8479-2EDEAD4356B5}" destId="{65A6F036-4568-45EB-8594-BED0FE9D42C2}" srcOrd="2" destOrd="0" presId="urn:microsoft.com/office/officeart/2018/2/layout/IconVerticalSolidList"/>
    <dgm:cxn modelId="{E1B29C0A-2FA5-491B-B0E5-B908B22077AC}" type="presParOf" srcId="{71FEFE0B-9263-406C-8479-2EDEAD4356B5}" destId="{C57B4360-88CA-49A7-A226-64A1B7CAC764}" srcOrd="3" destOrd="0" presId="urn:microsoft.com/office/officeart/2018/2/layout/IconVerticalSolidList"/>
    <dgm:cxn modelId="{ED63591E-C152-4924-AFB5-0D314A3AB507}" type="presParOf" srcId="{49F5746C-7313-40B5-8E44-6208236854DC}" destId="{700B9B88-A57F-4D2D-9456-E6C66E49BC96}" srcOrd="1" destOrd="0" presId="urn:microsoft.com/office/officeart/2018/2/layout/IconVerticalSolidList"/>
    <dgm:cxn modelId="{C8F6FF13-3CC1-4501-A61B-7EF5A0D4ACA1}" type="presParOf" srcId="{49F5746C-7313-40B5-8E44-6208236854DC}" destId="{4309909B-46FA-4190-8888-4BA7D49A23FD}" srcOrd="2" destOrd="0" presId="urn:microsoft.com/office/officeart/2018/2/layout/IconVerticalSolidList"/>
    <dgm:cxn modelId="{8802E509-7A8B-4096-9BE9-3E627AED6BB0}" type="presParOf" srcId="{4309909B-46FA-4190-8888-4BA7D49A23FD}" destId="{02E5D797-E000-4D93-982F-04F478E7D897}" srcOrd="0" destOrd="0" presId="urn:microsoft.com/office/officeart/2018/2/layout/IconVerticalSolidList"/>
    <dgm:cxn modelId="{1FA888BB-518F-4B8E-BB02-B80FA7FBDEBA}" type="presParOf" srcId="{4309909B-46FA-4190-8888-4BA7D49A23FD}" destId="{296B789A-475B-462A-92F8-A4DE3C9CB5C9}" srcOrd="1" destOrd="0" presId="urn:microsoft.com/office/officeart/2018/2/layout/IconVerticalSolidList"/>
    <dgm:cxn modelId="{176A6721-BD8C-49C7-AE25-3D2BE52EA8CE}" type="presParOf" srcId="{4309909B-46FA-4190-8888-4BA7D49A23FD}" destId="{6D8792C8-AF50-4016-8CD7-48D7122C8252}" srcOrd="2" destOrd="0" presId="urn:microsoft.com/office/officeart/2018/2/layout/IconVerticalSolidList"/>
    <dgm:cxn modelId="{23A9435A-B9C9-4B75-A71A-97FFA49C5223}" type="presParOf" srcId="{4309909B-46FA-4190-8888-4BA7D49A23FD}" destId="{AFC49F78-7A15-4DCD-A3C1-3A80A8E778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6786F-3730-45FE-AE2D-524983AE4D55}">
      <dsp:nvSpPr>
        <dsp:cNvPr id="0" name=""/>
        <dsp:cNvSpPr/>
      </dsp:nvSpPr>
      <dsp:spPr>
        <a:xfrm>
          <a:off x="212335" y="469890"/>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EBD5C-0F37-4A3B-8898-EA507065ED3B}">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140F8F-B118-47D0-A744-1D101DD8C615}">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Last PPG was focused on Digital Inclusion and barriers to this</a:t>
          </a:r>
          <a:endParaRPr lang="en-US" sz="1800" kern="1200" dirty="0"/>
        </a:p>
      </dsp:txBody>
      <dsp:txXfrm>
        <a:off x="1834517" y="469890"/>
        <a:ext cx="3148942" cy="1335915"/>
      </dsp:txXfrm>
    </dsp:sp>
    <dsp:sp modelId="{FDF2494E-06BE-4CA3-AED9-279F57933E4C}">
      <dsp:nvSpPr>
        <dsp:cNvPr id="0" name=""/>
        <dsp:cNvSpPr/>
      </dsp:nvSpPr>
      <dsp:spPr>
        <a:xfrm>
          <a:off x="5532139" y="469890"/>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8E6B9-E15D-4F6F-BA9F-E89B56CE06B7}">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19592F-926C-41C3-982F-1E0573C051E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Care Navigation training for our Reception Team </a:t>
          </a:r>
          <a:endParaRPr lang="en-US" sz="1800" kern="1200" dirty="0"/>
        </a:p>
      </dsp:txBody>
      <dsp:txXfrm>
        <a:off x="7154322" y="469890"/>
        <a:ext cx="3148942" cy="1335915"/>
      </dsp:txXfrm>
    </dsp:sp>
    <dsp:sp modelId="{C24AC54A-9954-4493-87BE-127AF1236A1C}">
      <dsp:nvSpPr>
        <dsp:cNvPr id="0" name=""/>
        <dsp:cNvSpPr/>
      </dsp:nvSpPr>
      <dsp:spPr>
        <a:xfrm>
          <a:off x="212335" y="2545532"/>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F7CEE-F474-4A1F-AD15-F6F428E25026}">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664B21-A0C4-4CE7-92CC-84FDEB042275}">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Enables the team to direct patients to the right service for them including digital services where appropriate</a:t>
          </a:r>
          <a:endParaRPr lang="en-US" sz="1800" kern="1200" dirty="0"/>
        </a:p>
      </dsp:txBody>
      <dsp:txXfrm>
        <a:off x="1834517" y="2545532"/>
        <a:ext cx="3148942" cy="1335915"/>
      </dsp:txXfrm>
    </dsp:sp>
    <dsp:sp modelId="{5863901D-5AF5-4996-8B35-436FE041C8FA}">
      <dsp:nvSpPr>
        <dsp:cNvPr id="0" name=""/>
        <dsp:cNvSpPr/>
      </dsp:nvSpPr>
      <dsp:spPr>
        <a:xfrm>
          <a:off x="5532139" y="2545532"/>
          <a:ext cx="1335915" cy="13359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73B25E-483A-45BE-A986-276B4CEA6172}">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0B29BF-51F6-45F1-B226-29ED63682838}">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PCN Directory of Service (DOS) was created to ensure all PCN patients get the same service offer regardless of which GP surgery they are registered with</a:t>
          </a:r>
          <a:endParaRPr lang="en-US" sz="1800" kern="1200" dirty="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E7988-5D14-4E9E-887A-ADE032F8E513}">
      <dsp:nvSpPr>
        <dsp:cNvPr id="0" name=""/>
        <dsp:cNvSpPr/>
      </dsp:nvSpPr>
      <dsp:spPr>
        <a:xfrm>
          <a:off x="0" y="50"/>
          <a:ext cx="5399998" cy="56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DA2C7-A3A5-4E11-91C4-4DB97021C7AC}">
      <dsp:nvSpPr>
        <dsp:cNvPr id="0" name=""/>
        <dsp:cNvSpPr/>
      </dsp:nvSpPr>
      <dsp:spPr>
        <a:xfrm>
          <a:off x="17044" y="12728"/>
          <a:ext cx="30990" cy="3099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B4360-88CA-49A7-A226-64A1B7CAC764}">
      <dsp:nvSpPr>
        <dsp:cNvPr id="0" name=""/>
        <dsp:cNvSpPr/>
      </dsp:nvSpPr>
      <dsp:spPr>
        <a:xfrm>
          <a:off x="65079" y="50"/>
          <a:ext cx="5099242" cy="19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16" tIns="208716" rIns="208716" bIns="208716" numCol="1" spcCol="1270" anchor="ctr" anchorCtr="0">
          <a:noAutofit/>
        </a:bodyPr>
        <a:lstStyle/>
        <a:p>
          <a:pPr marL="0" lvl="0" indent="0" algn="l" defTabSz="622300">
            <a:lnSpc>
              <a:spcPct val="90000"/>
            </a:lnSpc>
            <a:spcBef>
              <a:spcPct val="0"/>
            </a:spcBef>
            <a:spcAft>
              <a:spcPct val="35000"/>
            </a:spcAft>
            <a:buNone/>
          </a:pPr>
          <a:r>
            <a:rPr lang="en-GB" sz="1400" b="0" i="0" kern="1200" dirty="0"/>
            <a:t>The ABPM device must not get wet therefore any activity such as showering or swimming should be avoided during the duration of wearing the ABPM device. Vigorous exercise should also be avoided as this can cause spikes in BP readings. Patients should not drive during the monitoring period, due to the risk of distraction caused by the cuff inflating; patients who are occupational drivers will only be able to have the ABPM device fitted on a non-working day.</a:t>
          </a:r>
          <a:endParaRPr lang="en-US" sz="1400" kern="1200" dirty="0"/>
        </a:p>
      </dsp:txBody>
      <dsp:txXfrm>
        <a:off x="65079" y="50"/>
        <a:ext cx="5099242" cy="1972115"/>
      </dsp:txXfrm>
    </dsp:sp>
    <dsp:sp modelId="{02E5D797-E000-4D93-982F-04F478E7D897}">
      <dsp:nvSpPr>
        <dsp:cNvPr id="0" name=""/>
        <dsp:cNvSpPr/>
      </dsp:nvSpPr>
      <dsp:spPr>
        <a:xfrm>
          <a:off x="0" y="2197551"/>
          <a:ext cx="5399998" cy="563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B789A-475B-462A-92F8-A4DE3C9CB5C9}">
      <dsp:nvSpPr>
        <dsp:cNvPr id="0" name=""/>
        <dsp:cNvSpPr/>
      </dsp:nvSpPr>
      <dsp:spPr>
        <a:xfrm>
          <a:off x="17044" y="2210229"/>
          <a:ext cx="30990" cy="3099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C49F78-7A15-4DCD-A3C1-3A80A8E77825}">
      <dsp:nvSpPr>
        <dsp:cNvPr id="0" name=""/>
        <dsp:cNvSpPr/>
      </dsp:nvSpPr>
      <dsp:spPr>
        <a:xfrm>
          <a:off x="65079" y="2197551"/>
          <a:ext cx="5099242" cy="1972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716" tIns="208716" rIns="208716" bIns="208716" numCol="1" spcCol="1270" anchor="ctr" anchorCtr="0">
          <a:noAutofit/>
        </a:bodyPr>
        <a:lstStyle/>
        <a:p>
          <a:pPr marL="0" lvl="0" indent="0" algn="l" defTabSz="622300">
            <a:lnSpc>
              <a:spcPct val="90000"/>
            </a:lnSpc>
            <a:spcBef>
              <a:spcPct val="0"/>
            </a:spcBef>
            <a:spcAft>
              <a:spcPct val="35000"/>
            </a:spcAft>
            <a:buNone/>
          </a:pPr>
          <a:r>
            <a:rPr lang="en-GB" sz="1400" b="0" i="0" kern="1200" dirty="0"/>
            <a:t>Patients should not remove the ABPM device themselves, as improper removal could pose a risk of harm to the patient and potentially damage the device.</a:t>
          </a:r>
          <a:endParaRPr lang="en-US" sz="1400" kern="1200" dirty="0"/>
        </a:p>
      </dsp:txBody>
      <dsp:txXfrm>
        <a:off x="65079" y="2197551"/>
        <a:ext cx="5099242" cy="19721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2A80C-86CA-4FFA-911E-4A3E174F8FF0}"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FBA26-B4C5-4757-A596-29CED86B61AB}" type="slidenum">
              <a:rPr lang="en-GB" smtClean="0"/>
              <a:t>‹#›</a:t>
            </a:fld>
            <a:endParaRPr lang="en-GB"/>
          </a:p>
        </p:txBody>
      </p:sp>
    </p:spTree>
    <p:extLst>
      <p:ext uri="{BB962C8B-B14F-4D97-AF65-F5344CB8AC3E}">
        <p14:creationId xmlns:p14="http://schemas.microsoft.com/office/powerpoint/2010/main" val="378687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120680-83F1-455D-8501-16F0AF2804C6}" type="slidenum">
              <a:rPr lang="en-GB" smtClean="0"/>
              <a:t>2</a:t>
            </a:fld>
            <a:endParaRPr lang="en-GB"/>
          </a:p>
        </p:txBody>
      </p:sp>
    </p:spTree>
    <p:extLst>
      <p:ext uri="{BB962C8B-B14F-4D97-AF65-F5344CB8AC3E}">
        <p14:creationId xmlns:p14="http://schemas.microsoft.com/office/powerpoint/2010/main" val="43091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35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1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517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67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3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7495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39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7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9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80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A3841E-7E5E-4B27-ADDE-F19FF0B8181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577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4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26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89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120680-83F1-455D-8501-16F0AF2804C6}" type="slidenum">
              <a:rPr lang="en-GB" smtClean="0"/>
              <a:t>38</a:t>
            </a:fld>
            <a:endParaRPr lang="en-GB"/>
          </a:p>
        </p:txBody>
      </p:sp>
    </p:spTree>
    <p:extLst>
      <p:ext uri="{BB962C8B-B14F-4D97-AF65-F5344CB8AC3E}">
        <p14:creationId xmlns:p14="http://schemas.microsoft.com/office/powerpoint/2010/main" val="244676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056DC-A9CE-41FA-BEEC-95FA828D85A4}" type="slidenum">
              <a:rPr lang="en-GB" smtClean="0"/>
              <a:t>17</a:t>
            </a:fld>
            <a:endParaRPr lang="en-GB"/>
          </a:p>
        </p:txBody>
      </p:sp>
    </p:spTree>
    <p:extLst>
      <p:ext uri="{BB962C8B-B14F-4D97-AF65-F5344CB8AC3E}">
        <p14:creationId xmlns:p14="http://schemas.microsoft.com/office/powerpoint/2010/main" val="48331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056DC-A9CE-41FA-BEEC-95FA828D85A4}" type="slidenum">
              <a:rPr lang="en-GB" smtClean="0"/>
              <a:t>18</a:t>
            </a:fld>
            <a:endParaRPr lang="en-GB"/>
          </a:p>
        </p:txBody>
      </p:sp>
    </p:spTree>
    <p:extLst>
      <p:ext uri="{BB962C8B-B14F-4D97-AF65-F5344CB8AC3E}">
        <p14:creationId xmlns:p14="http://schemas.microsoft.com/office/powerpoint/2010/main" val="171086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056DC-A9CE-41FA-BEEC-95FA828D85A4}" type="slidenum">
              <a:rPr lang="en-GB" smtClean="0"/>
              <a:t>19</a:t>
            </a:fld>
            <a:endParaRPr lang="en-GB"/>
          </a:p>
        </p:txBody>
      </p:sp>
    </p:spTree>
    <p:extLst>
      <p:ext uri="{BB962C8B-B14F-4D97-AF65-F5344CB8AC3E}">
        <p14:creationId xmlns:p14="http://schemas.microsoft.com/office/powerpoint/2010/main" val="377844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056DC-A9CE-41FA-BEEC-95FA828D85A4}" type="slidenum">
              <a:rPr lang="en-GB" smtClean="0"/>
              <a:t>20</a:t>
            </a:fld>
            <a:endParaRPr lang="en-GB"/>
          </a:p>
        </p:txBody>
      </p:sp>
    </p:spTree>
    <p:extLst>
      <p:ext uri="{BB962C8B-B14F-4D97-AF65-F5344CB8AC3E}">
        <p14:creationId xmlns:p14="http://schemas.microsoft.com/office/powerpoint/2010/main" val="3667705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2056DC-A9CE-41FA-BEEC-95FA828D85A4}" type="slidenum">
              <a:rPr lang="en-GB" smtClean="0"/>
              <a:t>21</a:t>
            </a:fld>
            <a:endParaRPr lang="en-GB"/>
          </a:p>
        </p:txBody>
      </p:sp>
    </p:spTree>
    <p:extLst>
      <p:ext uri="{BB962C8B-B14F-4D97-AF65-F5344CB8AC3E}">
        <p14:creationId xmlns:p14="http://schemas.microsoft.com/office/powerpoint/2010/main" val="324419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53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056DC-A9CE-41FA-BEEC-95FA828D85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53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526F-B343-7B6E-55FF-9F89E7C25A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79689B-34FB-7A64-41E5-AFE7031BE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B4EC3-AA7A-1075-A362-F2E5F1E4F2D2}"/>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5" name="Footer Placeholder 4">
            <a:extLst>
              <a:ext uri="{FF2B5EF4-FFF2-40B4-BE49-F238E27FC236}">
                <a16:creationId xmlns:a16="http://schemas.microsoft.com/office/drawing/2014/main" id="{5BD9188C-7230-3288-F22D-8034C0CB0D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FE25E-5561-074D-324E-7ADA07E0F3AC}"/>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178296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B68A-3461-F4F3-33C9-7DB8E77B78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4E6050-176C-5519-E418-35B198798E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548C55-CB91-D971-5F7B-058B93237FCB}"/>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5" name="Footer Placeholder 4">
            <a:extLst>
              <a:ext uri="{FF2B5EF4-FFF2-40B4-BE49-F238E27FC236}">
                <a16:creationId xmlns:a16="http://schemas.microsoft.com/office/drawing/2014/main" id="{89C0892A-A25B-CF16-7C20-9C63FF12A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3676D-CE4D-27CE-CB7F-D7E1B20F7F4B}"/>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84278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4D27E1-34D7-995C-5419-44446ABC3A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966DF2-6B83-30E1-7B1A-219FD6DDCC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4585D-7369-C8F0-A07D-B64DEFBD317A}"/>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5" name="Footer Placeholder 4">
            <a:extLst>
              <a:ext uri="{FF2B5EF4-FFF2-40B4-BE49-F238E27FC236}">
                <a16:creationId xmlns:a16="http://schemas.microsoft.com/office/drawing/2014/main" id="{EE0A2E1D-7D6C-D79E-8EF1-7B45A4175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7D3AB8-8AA4-88D5-34E7-5070AD2B4CF4}"/>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52017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851" y="0"/>
            <a:ext cx="12192000" cy="7107477"/>
          </a:xfrm>
          <a:prstGeom prst="rect">
            <a:avLst/>
          </a:prstGeom>
          <a:solidFill>
            <a:srgbClr val="0E6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a:off x="112981" y="204849"/>
            <a:ext cx="12078168" cy="6715736"/>
            <a:chOff x="112981" y="82017"/>
            <a:chExt cx="12078168" cy="6715736"/>
          </a:xfrm>
        </p:grpSpPr>
        <p:grpSp>
          <p:nvGrpSpPr>
            <p:cNvPr id="9" name="Group 8"/>
            <p:cNvGrpSpPr/>
            <p:nvPr/>
          </p:nvGrpSpPr>
          <p:grpSpPr>
            <a:xfrm>
              <a:off x="112981" y="82017"/>
              <a:ext cx="388050" cy="6715736"/>
              <a:chOff x="112981" y="92568"/>
              <a:chExt cx="388050" cy="6715736"/>
            </a:xfrm>
          </p:grpSpPr>
          <p:pic>
            <p:nvPicPr>
              <p:cNvPr id="123" name="Picture 1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24" name="Picture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25" name="Picture 1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26" name="Picture 1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27" name="Picture 1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128" name="Picture 1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nvGrpSpPr>
            <p:cNvPr id="10" name="Group 9"/>
            <p:cNvGrpSpPr/>
            <p:nvPr/>
          </p:nvGrpSpPr>
          <p:grpSpPr>
            <a:xfrm>
              <a:off x="783595" y="82017"/>
              <a:ext cx="11407554" cy="6715736"/>
              <a:chOff x="889925" y="60751"/>
              <a:chExt cx="11407554" cy="6715736"/>
            </a:xfrm>
          </p:grpSpPr>
          <p:grpSp>
            <p:nvGrpSpPr>
              <p:cNvPr id="11" name="Group 10"/>
              <p:cNvGrpSpPr/>
              <p:nvPr/>
            </p:nvGrpSpPr>
            <p:grpSpPr>
              <a:xfrm>
                <a:off x="5279348" y="60751"/>
                <a:ext cx="1165569" cy="6715736"/>
                <a:chOff x="889925" y="82017"/>
                <a:chExt cx="1165569" cy="6715736"/>
              </a:xfrm>
            </p:grpSpPr>
            <p:grpSp>
              <p:nvGrpSpPr>
                <p:cNvPr id="110" name="Group 109"/>
                <p:cNvGrpSpPr/>
                <p:nvPr/>
              </p:nvGrpSpPr>
              <p:grpSpPr>
                <a:xfrm>
                  <a:off x="889925" y="673704"/>
                  <a:ext cx="388050" cy="5474767"/>
                  <a:chOff x="112981" y="92568"/>
                  <a:chExt cx="388050" cy="5474767"/>
                </a:xfrm>
              </p:grpSpPr>
              <p:pic>
                <p:nvPicPr>
                  <p:cNvPr id="118" name="Picture 1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19" name="Picture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20" name="Picture 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21" name="Picture 1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22" name="Picture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111" name="Group 110"/>
                <p:cNvGrpSpPr/>
                <p:nvPr/>
              </p:nvGrpSpPr>
              <p:grpSpPr>
                <a:xfrm>
                  <a:off x="1667444" y="82017"/>
                  <a:ext cx="388050" cy="6715736"/>
                  <a:chOff x="112981" y="92568"/>
                  <a:chExt cx="388050" cy="6715736"/>
                </a:xfrm>
              </p:grpSpPr>
              <p:pic>
                <p:nvPicPr>
                  <p:cNvPr id="112" name="Picture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14" name="Picture 1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15" name="Pictur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16" name="Picture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117" name="Picture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2" name="Group 11"/>
              <p:cNvGrpSpPr/>
              <p:nvPr/>
            </p:nvGrpSpPr>
            <p:grpSpPr>
              <a:xfrm>
                <a:off x="889925" y="60751"/>
                <a:ext cx="1165569" cy="6715736"/>
                <a:chOff x="889925" y="82017"/>
                <a:chExt cx="1165569" cy="6715736"/>
              </a:xfrm>
            </p:grpSpPr>
            <p:grpSp>
              <p:nvGrpSpPr>
                <p:cNvPr id="97" name="Group 96"/>
                <p:cNvGrpSpPr/>
                <p:nvPr/>
              </p:nvGrpSpPr>
              <p:grpSpPr>
                <a:xfrm>
                  <a:off x="889925" y="673704"/>
                  <a:ext cx="388050" cy="5474767"/>
                  <a:chOff x="112981" y="92568"/>
                  <a:chExt cx="388050" cy="5474767"/>
                </a:xfrm>
              </p:grpSpPr>
              <p:pic>
                <p:nvPicPr>
                  <p:cNvPr id="105"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06" name="Picture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07" name="Picture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08" name="Picture 1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98" name="Group 97"/>
                <p:cNvGrpSpPr/>
                <p:nvPr/>
              </p:nvGrpSpPr>
              <p:grpSpPr>
                <a:xfrm>
                  <a:off x="1667444" y="82017"/>
                  <a:ext cx="388050" cy="6715736"/>
                  <a:chOff x="112981" y="92568"/>
                  <a:chExt cx="388050" cy="6715736"/>
                </a:xfrm>
              </p:grpSpPr>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01" name="Pictur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02" name="Picture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03" name="Picture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104" name="Picture 10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3" name="Group 12"/>
              <p:cNvGrpSpPr/>
              <p:nvPr/>
            </p:nvGrpSpPr>
            <p:grpSpPr>
              <a:xfrm>
                <a:off x="2353066" y="60751"/>
                <a:ext cx="1165569" cy="6715736"/>
                <a:chOff x="889925" y="82017"/>
                <a:chExt cx="1165569" cy="6715736"/>
              </a:xfrm>
            </p:grpSpPr>
            <p:grpSp>
              <p:nvGrpSpPr>
                <p:cNvPr id="84" name="Group 83"/>
                <p:cNvGrpSpPr/>
                <p:nvPr/>
              </p:nvGrpSpPr>
              <p:grpSpPr>
                <a:xfrm>
                  <a:off x="889925" y="673704"/>
                  <a:ext cx="388050" cy="5474767"/>
                  <a:chOff x="112981" y="92568"/>
                  <a:chExt cx="388050" cy="5474767"/>
                </a:xfrm>
              </p:grpSpPr>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85" name="Group 84"/>
                <p:cNvGrpSpPr/>
                <p:nvPr/>
              </p:nvGrpSpPr>
              <p:grpSpPr>
                <a:xfrm>
                  <a:off x="1667444" y="82017"/>
                  <a:ext cx="388050" cy="6715736"/>
                  <a:chOff x="112981" y="92568"/>
                  <a:chExt cx="388050" cy="6715736"/>
                </a:xfrm>
              </p:grpSpPr>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4" name="Group 13"/>
              <p:cNvGrpSpPr/>
              <p:nvPr/>
            </p:nvGrpSpPr>
            <p:grpSpPr>
              <a:xfrm>
                <a:off x="3816207" y="60751"/>
                <a:ext cx="1165569" cy="6715736"/>
                <a:chOff x="889925" y="82017"/>
                <a:chExt cx="1165569" cy="6715736"/>
              </a:xfrm>
            </p:grpSpPr>
            <p:grpSp>
              <p:nvGrpSpPr>
                <p:cNvPr id="71" name="Group 70"/>
                <p:cNvGrpSpPr/>
                <p:nvPr/>
              </p:nvGrpSpPr>
              <p:grpSpPr>
                <a:xfrm>
                  <a:off x="889925" y="673704"/>
                  <a:ext cx="388050" cy="5474767"/>
                  <a:chOff x="112981" y="92568"/>
                  <a:chExt cx="388050" cy="5474767"/>
                </a:xfrm>
              </p:grpSpPr>
              <p:pic>
                <p:nvPicPr>
                  <p:cNvPr id="79" name="Picture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72" name="Group 71"/>
                <p:cNvGrpSpPr/>
                <p:nvPr/>
              </p:nvGrpSpPr>
              <p:grpSpPr>
                <a:xfrm>
                  <a:off x="1667444" y="82017"/>
                  <a:ext cx="388050" cy="6715736"/>
                  <a:chOff x="112981" y="92568"/>
                  <a:chExt cx="388050" cy="6715736"/>
                </a:xfrm>
              </p:grpSpPr>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78" name="Pictur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5" name="Group 14"/>
              <p:cNvGrpSpPr/>
              <p:nvPr/>
            </p:nvGrpSpPr>
            <p:grpSpPr>
              <a:xfrm>
                <a:off x="6742489" y="60751"/>
                <a:ext cx="1165569" cy="6715736"/>
                <a:chOff x="889925" y="82017"/>
                <a:chExt cx="1165569" cy="6715736"/>
              </a:xfrm>
            </p:grpSpPr>
            <p:grpSp>
              <p:nvGrpSpPr>
                <p:cNvPr id="58" name="Group 57"/>
                <p:cNvGrpSpPr/>
                <p:nvPr/>
              </p:nvGrpSpPr>
              <p:grpSpPr>
                <a:xfrm>
                  <a:off x="889925" y="673704"/>
                  <a:ext cx="388050" cy="5474767"/>
                  <a:chOff x="112981" y="92568"/>
                  <a:chExt cx="388050" cy="5474767"/>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59" name="Group 58"/>
                <p:cNvGrpSpPr/>
                <p:nvPr/>
              </p:nvGrpSpPr>
              <p:grpSpPr>
                <a:xfrm>
                  <a:off x="1667444" y="82017"/>
                  <a:ext cx="388050" cy="6715736"/>
                  <a:chOff x="112981" y="92568"/>
                  <a:chExt cx="388050" cy="6715736"/>
                </a:xfrm>
              </p:grpSpPr>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6" name="Group 15"/>
              <p:cNvGrpSpPr/>
              <p:nvPr/>
            </p:nvGrpSpPr>
            <p:grpSpPr>
              <a:xfrm>
                <a:off x="8205630" y="60751"/>
                <a:ext cx="1165569" cy="6715736"/>
                <a:chOff x="889925" y="82017"/>
                <a:chExt cx="1165569" cy="6715736"/>
              </a:xfrm>
            </p:grpSpPr>
            <p:grpSp>
              <p:nvGrpSpPr>
                <p:cNvPr id="45" name="Group 44"/>
                <p:cNvGrpSpPr/>
                <p:nvPr/>
              </p:nvGrpSpPr>
              <p:grpSpPr>
                <a:xfrm>
                  <a:off x="889925" y="673704"/>
                  <a:ext cx="388050" cy="5474767"/>
                  <a:chOff x="112981" y="92568"/>
                  <a:chExt cx="388050" cy="5474767"/>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46" name="Group 45"/>
                <p:cNvGrpSpPr/>
                <p:nvPr/>
              </p:nvGrpSpPr>
              <p:grpSpPr>
                <a:xfrm>
                  <a:off x="1667444" y="82017"/>
                  <a:ext cx="388050" cy="6715736"/>
                  <a:chOff x="112981" y="92568"/>
                  <a:chExt cx="388050" cy="6715736"/>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7" name="Group 16"/>
              <p:cNvGrpSpPr/>
              <p:nvPr/>
            </p:nvGrpSpPr>
            <p:grpSpPr>
              <a:xfrm>
                <a:off x="9668771" y="60751"/>
                <a:ext cx="1165569" cy="6715736"/>
                <a:chOff x="889925" y="82017"/>
                <a:chExt cx="1165569" cy="6715736"/>
              </a:xfrm>
            </p:grpSpPr>
            <p:grpSp>
              <p:nvGrpSpPr>
                <p:cNvPr id="32" name="Group 31"/>
                <p:cNvGrpSpPr/>
                <p:nvPr/>
              </p:nvGrpSpPr>
              <p:grpSpPr>
                <a:xfrm>
                  <a:off x="889925" y="673704"/>
                  <a:ext cx="388050" cy="5474767"/>
                  <a:chOff x="112981" y="92568"/>
                  <a:chExt cx="388050" cy="5474767"/>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33" name="Group 32"/>
                <p:cNvGrpSpPr/>
                <p:nvPr/>
              </p:nvGrpSpPr>
              <p:grpSpPr>
                <a:xfrm>
                  <a:off x="1667444" y="82017"/>
                  <a:ext cx="388050" cy="6715736"/>
                  <a:chOff x="112981" y="92568"/>
                  <a:chExt cx="388050" cy="6715736"/>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8" name="Group 17"/>
              <p:cNvGrpSpPr/>
              <p:nvPr/>
            </p:nvGrpSpPr>
            <p:grpSpPr>
              <a:xfrm>
                <a:off x="11131910" y="60751"/>
                <a:ext cx="1165569" cy="6715736"/>
                <a:chOff x="889925" y="82017"/>
                <a:chExt cx="1165569" cy="6715736"/>
              </a:xfrm>
            </p:grpSpPr>
            <p:grpSp>
              <p:nvGrpSpPr>
                <p:cNvPr id="19" name="Group 18"/>
                <p:cNvGrpSpPr/>
                <p:nvPr/>
              </p:nvGrpSpPr>
              <p:grpSpPr>
                <a:xfrm>
                  <a:off x="889925" y="673704"/>
                  <a:ext cx="388050" cy="5474767"/>
                  <a:chOff x="112981" y="92568"/>
                  <a:chExt cx="388050" cy="5474767"/>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20" name="Group 19"/>
                <p:cNvGrpSpPr/>
                <p:nvPr/>
              </p:nvGrpSpPr>
              <p:grpSpPr>
                <a:xfrm>
                  <a:off x="1667444" y="82017"/>
                  <a:ext cx="388050" cy="6715736"/>
                  <a:chOff x="112981" y="92568"/>
                  <a:chExt cx="388050" cy="6715736"/>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grpSp>
      <p:sp>
        <p:nvSpPr>
          <p:cNvPr id="129" name="Rectangle 128"/>
          <p:cNvSpPr/>
          <p:nvPr userDrawn="1"/>
        </p:nvSpPr>
        <p:spPr>
          <a:xfrm>
            <a:off x="0" y="-1"/>
            <a:ext cx="12192000" cy="7107478"/>
          </a:xfrm>
          <a:prstGeom prst="rect">
            <a:avLst/>
          </a:prstGeom>
          <a:solidFill>
            <a:srgbClr val="0E6AB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00" b="1" dirty="0">
              <a:latin typeface="Arial" panose="020B0604020202020204" pitchFamily="34" charset="0"/>
              <a:cs typeface="Arial" panose="020B0604020202020204" pitchFamily="34" charset="0"/>
            </a:endParaRPr>
          </a:p>
        </p:txBody>
      </p:sp>
      <p:pic>
        <p:nvPicPr>
          <p:cNvPr id="130" name="Picture 1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303879">
            <a:off x="-1362995" y="-1104682"/>
            <a:ext cx="4395772" cy="6057889"/>
          </a:xfrm>
          <a:prstGeom prst="rect">
            <a:avLst/>
          </a:prstGeom>
        </p:spPr>
      </p:pic>
      <p:grpSp>
        <p:nvGrpSpPr>
          <p:cNvPr id="131" name="Group 130"/>
          <p:cNvGrpSpPr/>
          <p:nvPr userDrawn="1"/>
        </p:nvGrpSpPr>
        <p:grpSpPr>
          <a:xfrm>
            <a:off x="3429300" y="1094730"/>
            <a:ext cx="5487335" cy="3581316"/>
            <a:chOff x="3406047" y="276712"/>
            <a:chExt cx="5487335" cy="3581316"/>
          </a:xfrm>
        </p:grpSpPr>
        <p:sp>
          <p:nvSpPr>
            <p:cNvPr id="132" name="Rectangle 131"/>
            <p:cNvSpPr/>
            <p:nvPr/>
          </p:nvSpPr>
          <p:spPr>
            <a:xfrm>
              <a:off x="4216456" y="344952"/>
              <a:ext cx="3881994" cy="3513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TextBox 132"/>
            <p:cNvSpPr txBox="1"/>
            <p:nvPr/>
          </p:nvSpPr>
          <p:spPr>
            <a:xfrm>
              <a:off x="3406047" y="1291203"/>
              <a:ext cx="5487335" cy="2215991"/>
            </a:xfrm>
            <a:prstGeom prst="rect">
              <a:avLst/>
            </a:prstGeom>
            <a:noFill/>
            <a:ln>
              <a:noFill/>
            </a:ln>
          </p:spPr>
          <p:txBody>
            <a:bodyPr wrap="square" rtlCol="0">
              <a:spAutoFit/>
            </a:bodyPr>
            <a:lstStyle/>
            <a:p>
              <a:pPr algn="ctr"/>
              <a:r>
                <a:rPr lang="en-GB" sz="13800" b="1" dirty="0">
                  <a:solidFill>
                    <a:srgbClr val="0E6AB3"/>
                  </a:solidFill>
                  <a:latin typeface="Arial" panose="020B0604020202020204" pitchFamily="34" charset="0"/>
                  <a:cs typeface="Arial" panose="020B0604020202020204" pitchFamily="34" charset="0"/>
                </a:rPr>
                <a:t>PPG</a:t>
              </a:r>
              <a:endParaRPr lang="en-GB" sz="9600" b="1" dirty="0">
                <a:solidFill>
                  <a:srgbClr val="0E6AB3"/>
                </a:solidFill>
                <a:latin typeface="Arial" panose="020B0604020202020204" pitchFamily="34" charset="0"/>
                <a:cs typeface="Arial" panose="020B0604020202020204" pitchFamily="34" charset="0"/>
              </a:endParaRPr>
            </a:p>
          </p:txBody>
        </p:sp>
        <p:sp>
          <p:nvSpPr>
            <p:cNvPr id="134" name="TextBox 133"/>
            <p:cNvSpPr txBox="1"/>
            <p:nvPr/>
          </p:nvSpPr>
          <p:spPr>
            <a:xfrm>
              <a:off x="4399566" y="3276570"/>
              <a:ext cx="3500297" cy="400110"/>
            </a:xfrm>
            <a:prstGeom prst="rect">
              <a:avLst/>
            </a:prstGeom>
            <a:solidFill>
              <a:srgbClr val="AE2573"/>
            </a:solidFill>
          </p:spPr>
          <p:txBody>
            <a:bodyPr wrap="square" rtlCol="0">
              <a:spAutoFit/>
            </a:bodyPr>
            <a:lstStyle/>
            <a:p>
              <a:pPr algn="ctr"/>
              <a:r>
                <a:rPr lang="en-GB" sz="2000" dirty="0">
                  <a:solidFill>
                    <a:schemeClr val="bg1"/>
                  </a:solidFill>
                </a:rPr>
                <a:t>PATIENT PARTICIPATION GROUP</a:t>
              </a:r>
            </a:p>
          </p:txBody>
        </p:sp>
        <p:sp>
          <p:nvSpPr>
            <p:cNvPr id="135" name="TextBox 134"/>
            <p:cNvSpPr txBox="1"/>
            <p:nvPr/>
          </p:nvSpPr>
          <p:spPr>
            <a:xfrm>
              <a:off x="4215605" y="276712"/>
              <a:ext cx="3882844" cy="1569660"/>
            </a:xfrm>
            <a:prstGeom prst="rect">
              <a:avLst/>
            </a:prstGeom>
            <a:noFill/>
          </p:spPr>
          <p:txBody>
            <a:bodyPr wrap="square" rtlCol="0">
              <a:spAutoFit/>
            </a:bodyPr>
            <a:lstStyle/>
            <a:p>
              <a:pPr algn="ctr"/>
              <a:r>
                <a:rPr lang="en-GB" sz="9600" b="1" dirty="0">
                  <a:solidFill>
                    <a:srgbClr val="0E6AB3"/>
                  </a:solidFill>
                  <a:latin typeface="Arial" panose="020B0604020202020204" pitchFamily="34" charset="0"/>
                  <a:cs typeface="Arial" panose="020B0604020202020204" pitchFamily="34" charset="0"/>
                </a:rPr>
                <a:t>YOUR</a:t>
              </a:r>
            </a:p>
          </p:txBody>
        </p:sp>
      </p:grpSp>
      <p:cxnSp>
        <p:nvCxnSpPr>
          <p:cNvPr id="137" name="Straight Connector 136"/>
          <p:cNvCxnSpPr/>
          <p:nvPr userDrawn="1"/>
        </p:nvCxnSpPr>
        <p:spPr>
          <a:xfrm>
            <a:off x="-851" y="6271303"/>
            <a:ext cx="12192000" cy="0"/>
          </a:xfrm>
          <a:prstGeom prst="line">
            <a:avLst/>
          </a:prstGeom>
          <a:ln w="38100">
            <a:solidFill>
              <a:srgbClr val="AE25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58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E6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a:off x="112981" y="82017"/>
            <a:ext cx="12078168" cy="6715736"/>
            <a:chOff x="112981" y="82017"/>
            <a:chExt cx="12078168" cy="6715736"/>
          </a:xfrm>
        </p:grpSpPr>
        <p:grpSp>
          <p:nvGrpSpPr>
            <p:cNvPr id="9" name="Group 8"/>
            <p:cNvGrpSpPr/>
            <p:nvPr/>
          </p:nvGrpSpPr>
          <p:grpSpPr>
            <a:xfrm>
              <a:off x="112981" y="82017"/>
              <a:ext cx="388050" cy="6715736"/>
              <a:chOff x="112981" y="92568"/>
              <a:chExt cx="388050" cy="6715736"/>
            </a:xfrm>
          </p:grpSpPr>
          <p:pic>
            <p:nvPicPr>
              <p:cNvPr id="123" name="Picture 1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24" name="Picture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25" name="Picture 1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26" name="Picture 1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27" name="Picture 1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128" name="Picture 1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nvGrpSpPr>
            <p:cNvPr id="10" name="Group 9"/>
            <p:cNvGrpSpPr/>
            <p:nvPr/>
          </p:nvGrpSpPr>
          <p:grpSpPr>
            <a:xfrm>
              <a:off x="783595" y="82017"/>
              <a:ext cx="11407554" cy="6715736"/>
              <a:chOff x="889925" y="60751"/>
              <a:chExt cx="11407554" cy="6715736"/>
            </a:xfrm>
          </p:grpSpPr>
          <p:grpSp>
            <p:nvGrpSpPr>
              <p:cNvPr id="11" name="Group 10"/>
              <p:cNvGrpSpPr/>
              <p:nvPr/>
            </p:nvGrpSpPr>
            <p:grpSpPr>
              <a:xfrm>
                <a:off x="5279348" y="60751"/>
                <a:ext cx="1165569" cy="6715736"/>
                <a:chOff x="889925" y="82017"/>
                <a:chExt cx="1165569" cy="6715736"/>
              </a:xfrm>
            </p:grpSpPr>
            <p:grpSp>
              <p:nvGrpSpPr>
                <p:cNvPr id="110" name="Group 109"/>
                <p:cNvGrpSpPr/>
                <p:nvPr/>
              </p:nvGrpSpPr>
              <p:grpSpPr>
                <a:xfrm>
                  <a:off x="889925" y="673704"/>
                  <a:ext cx="388050" cy="5474767"/>
                  <a:chOff x="112981" y="92568"/>
                  <a:chExt cx="388050" cy="5474767"/>
                </a:xfrm>
              </p:grpSpPr>
              <p:pic>
                <p:nvPicPr>
                  <p:cNvPr id="118" name="Picture 1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19" name="Picture 1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20" name="Picture 1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21" name="Picture 1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22" name="Picture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111" name="Group 110"/>
                <p:cNvGrpSpPr/>
                <p:nvPr/>
              </p:nvGrpSpPr>
              <p:grpSpPr>
                <a:xfrm>
                  <a:off x="1667444" y="82017"/>
                  <a:ext cx="388050" cy="6715736"/>
                  <a:chOff x="112981" y="92568"/>
                  <a:chExt cx="388050" cy="6715736"/>
                </a:xfrm>
              </p:grpSpPr>
              <p:pic>
                <p:nvPicPr>
                  <p:cNvPr id="112" name="Picture 1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13" name="Picture 1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14" name="Picture 1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15" name="Pictur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16" name="Picture 1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117" name="Picture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2" name="Group 11"/>
              <p:cNvGrpSpPr/>
              <p:nvPr/>
            </p:nvGrpSpPr>
            <p:grpSpPr>
              <a:xfrm>
                <a:off x="889925" y="60751"/>
                <a:ext cx="1165569" cy="6715736"/>
                <a:chOff x="889925" y="82017"/>
                <a:chExt cx="1165569" cy="6715736"/>
              </a:xfrm>
            </p:grpSpPr>
            <p:grpSp>
              <p:nvGrpSpPr>
                <p:cNvPr id="97" name="Group 96"/>
                <p:cNvGrpSpPr/>
                <p:nvPr/>
              </p:nvGrpSpPr>
              <p:grpSpPr>
                <a:xfrm>
                  <a:off x="889925" y="673704"/>
                  <a:ext cx="388050" cy="5474767"/>
                  <a:chOff x="112981" y="92568"/>
                  <a:chExt cx="388050" cy="5474767"/>
                </a:xfrm>
              </p:grpSpPr>
              <p:pic>
                <p:nvPicPr>
                  <p:cNvPr id="105"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06" name="Picture 10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07" name="Picture 10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08" name="Picture 10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98" name="Group 97"/>
                <p:cNvGrpSpPr/>
                <p:nvPr/>
              </p:nvGrpSpPr>
              <p:grpSpPr>
                <a:xfrm>
                  <a:off x="1667444" y="82017"/>
                  <a:ext cx="388050" cy="6715736"/>
                  <a:chOff x="112981" y="92568"/>
                  <a:chExt cx="388050" cy="6715736"/>
                </a:xfrm>
              </p:grpSpPr>
              <p:pic>
                <p:nvPicPr>
                  <p:cNvPr id="99"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101" name="Picture 10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102" name="Picture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103" name="Picture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104" name="Picture 10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3" name="Group 12"/>
              <p:cNvGrpSpPr/>
              <p:nvPr/>
            </p:nvGrpSpPr>
            <p:grpSpPr>
              <a:xfrm>
                <a:off x="2353066" y="60751"/>
                <a:ext cx="1165569" cy="6715736"/>
                <a:chOff x="889925" y="82017"/>
                <a:chExt cx="1165569" cy="6715736"/>
              </a:xfrm>
            </p:grpSpPr>
            <p:grpSp>
              <p:nvGrpSpPr>
                <p:cNvPr id="84" name="Group 83"/>
                <p:cNvGrpSpPr/>
                <p:nvPr/>
              </p:nvGrpSpPr>
              <p:grpSpPr>
                <a:xfrm>
                  <a:off x="889925" y="673704"/>
                  <a:ext cx="388050" cy="5474767"/>
                  <a:chOff x="112981" y="92568"/>
                  <a:chExt cx="388050" cy="5474767"/>
                </a:xfrm>
              </p:grpSpPr>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93" name="Picture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95" name="Picture 9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96" name="Picture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85" name="Group 84"/>
                <p:cNvGrpSpPr/>
                <p:nvPr/>
              </p:nvGrpSpPr>
              <p:grpSpPr>
                <a:xfrm>
                  <a:off x="1667444" y="82017"/>
                  <a:ext cx="388050" cy="6715736"/>
                  <a:chOff x="112981" y="92568"/>
                  <a:chExt cx="388050" cy="6715736"/>
                </a:xfrm>
              </p:grpSpPr>
              <p:pic>
                <p:nvPicPr>
                  <p:cNvPr id="86" name="Pict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87" name="Pict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88" name="Pict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89" name="Picture 8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91" name="Picture 9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4" name="Group 13"/>
              <p:cNvGrpSpPr/>
              <p:nvPr/>
            </p:nvGrpSpPr>
            <p:grpSpPr>
              <a:xfrm>
                <a:off x="3816207" y="60751"/>
                <a:ext cx="1165569" cy="6715736"/>
                <a:chOff x="889925" y="82017"/>
                <a:chExt cx="1165569" cy="6715736"/>
              </a:xfrm>
            </p:grpSpPr>
            <p:grpSp>
              <p:nvGrpSpPr>
                <p:cNvPr id="71" name="Group 70"/>
                <p:cNvGrpSpPr/>
                <p:nvPr/>
              </p:nvGrpSpPr>
              <p:grpSpPr>
                <a:xfrm>
                  <a:off x="889925" y="673704"/>
                  <a:ext cx="388050" cy="5474767"/>
                  <a:chOff x="112981" y="92568"/>
                  <a:chExt cx="388050" cy="5474767"/>
                </a:xfrm>
              </p:grpSpPr>
              <p:pic>
                <p:nvPicPr>
                  <p:cNvPr id="79" name="Picture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80" name="Pictur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82" name="Pictur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72" name="Group 71"/>
                <p:cNvGrpSpPr/>
                <p:nvPr/>
              </p:nvGrpSpPr>
              <p:grpSpPr>
                <a:xfrm>
                  <a:off x="1667444" y="82017"/>
                  <a:ext cx="388050" cy="6715736"/>
                  <a:chOff x="112981" y="92568"/>
                  <a:chExt cx="388050" cy="6715736"/>
                </a:xfrm>
              </p:grpSpPr>
              <p:pic>
                <p:nvPicPr>
                  <p:cNvPr id="73" name="Pictur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75" name="Pictur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76" name="Pictur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77" name="Pictur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78" name="Pictur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5" name="Group 14"/>
              <p:cNvGrpSpPr/>
              <p:nvPr/>
            </p:nvGrpSpPr>
            <p:grpSpPr>
              <a:xfrm>
                <a:off x="6742489" y="60751"/>
                <a:ext cx="1165569" cy="6715736"/>
                <a:chOff x="889925" y="82017"/>
                <a:chExt cx="1165569" cy="6715736"/>
              </a:xfrm>
            </p:grpSpPr>
            <p:grpSp>
              <p:nvGrpSpPr>
                <p:cNvPr id="58" name="Group 57"/>
                <p:cNvGrpSpPr/>
                <p:nvPr/>
              </p:nvGrpSpPr>
              <p:grpSpPr>
                <a:xfrm>
                  <a:off x="889925" y="673704"/>
                  <a:ext cx="388050" cy="5474767"/>
                  <a:chOff x="112981" y="92568"/>
                  <a:chExt cx="388050" cy="5474767"/>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69" name="Pictur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70" name="Pictur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59" name="Group 58"/>
                <p:cNvGrpSpPr/>
                <p:nvPr/>
              </p:nvGrpSpPr>
              <p:grpSpPr>
                <a:xfrm>
                  <a:off x="1667444" y="82017"/>
                  <a:ext cx="388050" cy="6715736"/>
                  <a:chOff x="112981" y="92568"/>
                  <a:chExt cx="388050" cy="6715736"/>
                </a:xfrm>
              </p:grpSpPr>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6" name="Group 15"/>
              <p:cNvGrpSpPr/>
              <p:nvPr/>
            </p:nvGrpSpPr>
            <p:grpSpPr>
              <a:xfrm>
                <a:off x="8205630" y="60751"/>
                <a:ext cx="1165569" cy="6715736"/>
                <a:chOff x="889925" y="82017"/>
                <a:chExt cx="1165569" cy="6715736"/>
              </a:xfrm>
            </p:grpSpPr>
            <p:grpSp>
              <p:nvGrpSpPr>
                <p:cNvPr id="45" name="Group 44"/>
                <p:cNvGrpSpPr/>
                <p:nvPr/>
              </p:nvGrpSpPr>
              <p:grpSpPr>
                <a:xfrm>
                  <a:off x="889925" y="673704"/>
                  <a:ext cx="388050" cy="5474767"/>
                  <a:chOff x="112981" y="92568"/>
                  <a:chExt cx="388050" cy="5474767"/>
                </a:xfrm>
              </p:grpSpPr>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46" name="Group 45"/>
                <p:cNvGrpSpPr/>
                <p:nvPr/>
              </p:nvGrpSpPr>
              <p:grpSpPr>
                <a:xfrm>
                  <a:off x="1667444" y="82017"/>
                  <a:ext cx="388050" cy="6715736"/>
                  <a:chOff x="112981" y="92568"/>
                  <a:chExt cx="388050" cy="6715736"/>
                </a:xfrm>
              </p:grpSpPr>
              <p:pic>
                <p:nvPicPr>
                  <p:cNvPr id="47" name="Pictur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7" name="Group 16"/>
              <p:cNvGrpSpPr/>
              <p:nvPr/>
            </p:nvGrpSpPr>
            <p:grpSpPr>
              <a:xfrm>
                <a:off x="9668771" y="60751"/>
                <a:ext cx="1165569" cy="6715736"/>
                <a:chOff x="889925" y="82017"/>
                <a:chExt cx="1165569" cy="6715736"/>
              </a:xfrm>
            </p:grpSpPr>
            <p:grpSp>
              <p:nvGrpSpPr>
                <p:cNvPr id="32" name="Group 31"/>
                <p:cNvGrpSpPr/>
                <p:nvPr/>
              </p:nvGrpSpPr>
              <p:grpSpPr>
                <a:xfrm>
                  <a:off x="889925" y="673704"/>
                  <a:ext cx="388050" cy="5474767"/>
                  <a:chOff x="112981" y="92568"/>
                  <a:chExt cx="388050" cy="5474767"/>
                </a:xfrm>
              </p:grpSpPr>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33" name="Group 32"/>
                <p:cNvGrpSpPr/>
                <p:nvPr/>
              </p:nvGrpSpPr>
              <p:grpSpPr>
                <a:xfrm>
                  <a:off x="1667444" y="82017"/>
                  <a:ext cx="388050" cy="6715736"/>
                  <a:chOff x="112981" y="92568"/>
                  <a:chExt cx="388050" cy="6715736"/>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nvGrpSpPr>
              <p:cNvPr id="18" name="Group 17"/>
              <p:cNvGrpSpPr/>
              <p:nvPr/>
            </p:nvGrpSpPr>
            <p:grpSpPr>
              <a:xfrm>
                <a:off x="11131910" y="60751"/>
                <a:ext cx="1165569" cy="6715736"/>
                <a:chOff x="889925" y="82017"/>
                <a:chExt cx="1165569" cy="6715736"/>
              </a:xfrm>
            </p:grpSpPr>
            <p:grpSp>
              <p:nvGrpSpPr>
                <p:cNvPr id="19" name="Group 18"/>
                <p:cNvGrpSpPr/>
                <p:nvPr/>
              </p:nvGrpSpPr>
              <p:grpSpPr>
                <a:xfrm>
                  <a:off x="889925" y="673704"/>
                  <a:ext cx="388050" cy="5474767"/>
                  <a:chOff x="112981" y="92568"/>
                  <a:chExt cx="388050" cy="5474767"/>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grpSp>
            <p:grpSp>
              <p:nvGrpSpPr>
                <p:cNvPr id="20" name="Group 19"/>
                <p:cNvGrpSpPr/>
                <p:nvPr/>
              </p:nvGrpSpPr>
              <p:grpSpPr>
                <a:xfrm>
                  <a:off x="1667444" y="82017"/>
                  <a:ext cx="388050" cy="6715736"/>
                  <a:chOff x="112981" y="92568"/>
                  <a:chExt cx="388050" cy="6715736"/>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92568"/>
                    <a:ext cx="388050" cy="534779"/>
                  </a:xfrm>
                  <a:prstGeom prst="rect">
                    <a:avLst/>
                  </a:prstGeom>
                </p:spPr>
              </p:pic>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1327565"/>
                    <a:ext cx="388050" cy="534779"/>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2562562"/>
                    <a:ext cx="388050" cy="534779"/>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3797559"/>
                    <a:ext cx="388050" cy="534779"/>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5032556"/>
                    <a:ext cx="388050" cy="534779"/>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12981" y="6273525"/>
                    <a:ext cx="388050" cy="534779"/>
                  </a:xfrm>
                  <a:prstGeom prst="rect">
                    <a:avLst/>
                  </a:prstGeom>
                </p:spPr>
              </p:pic>
            </p:grpSp>
          </p:grpSp>
        </p:grpSp>
      </p:grpSp>
      <p:sp>
        <p:nvSpPr>
          <p:cNvPr id="129" name="Rectangle 128"/>
          <p:cNvSpPr/>
          <p:nvPr userDrawn="1"/>
        </p:nvSpPr>
        <p:spPr>
          <a:xfrm>
            <a:off x="0" y="0"/>
            <a:ext cx="12192000" cy="6858000"/>
          </a:xfrm>
          <a:prstGeom prst="rect">
            <a:avLst/>
          </a:prstGeom>
          <a:solidFill>
            <a:srgbClr val="0E6AB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p:cNvSpPr/>
          <p:nvPr userDrawn="1"/>
        </p:nvSpPr>
        <p:spPr>
          <a:xfrm>
            <a:off x="7434734" y="-22992"/>
            <a:ext cx="4764422" cy="6598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1" name="Picture 1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946727">
            <a:off x="-1362058" y="1743706"/>
            <a:ext cx="4212092" cy="5804756"/>
          </a:xfrm>
          <a:prstGeom prst="rect">
            <a:avLst/>
          </a:prstGeom>
        </p:spPr>
      </p:pic>
      <p:sp>
        <p:nvSpPr>
          <p:cNvPr id="132" name="Oval 131"/>
          <p:cNvSpPr/>
          <p:nvPr userDrawn="1"/>
        </p:nvSpPr>
        <p:spPr>
          <a:xfrm>
            <a:off x="2246736" y="-2641568"/>
            <a:ext cx="10044773" cy="921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3" name="Straight Connector 132"/>
          <p:cNvCxnSpPr/>
          <p:nvPr userDrawn="1"/>
        </p:nvCxnSpPr>
        <p:spPr>
          <a:xfrm>
            <a:off x="5091828" y="1945298"/>
            <a:ext cx="7199681" cy="0"/>
          </a:xfrm>
          <a:prstGeom prst="line">
            <a:avLst/>
          </a:prstGeom>
          <a:ln w="38100">
            <a:solidFill>
              <a:srgbClr val="AE2573"/>
            </a:solidFill>
          </a:ln>
        </p:spPr>
        <p:style>
          <a:lnRef idx="1">
            <a:schemeClr val="accent1"/>
          </a:lnRef>
          <a:fillRef idx="0">
            <a:schemeClr val="accent1"/>
          </a:fillRef>
          <a:effectRef idx="0">
            <a:schemeClr val="accent1"/>
          </a:effectRef>
          <a:fontRef idx="minor">
            <a:schemeClr val="tx1"/>
          </a:fontRef>
        </p:style>
      </p:cxnSp>
      <p:pic>
        <p:nvPicPr>
          <p:cNvPr id="134" name="Picture 133"/>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750610" y="236632"/>
            <a:ext cx="1037513" cy="420046"/>
          </a:xfrm>
          <a:prstGeom prst="rect">
            <a:avLst/>
          </a:prstGeom>
        </p:spPr>
      </p:pic>
    </p:spTree>
    <p:extLst>
      <p:ext uri="{BB962C8B-B14F-4D97-AF65-F5344CB8AC3E}">
        <p14:creationId xmlns:p14="http://schemas.microsoft.com/office/powerpoint/2010/main" val="2852868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1" name="Title Text"/>
          <p:cNvSpPr txBox="1">
            <a:spLocks noGrp="1"/>
          </p:cNvSpPr>
          <p:nvPr>
            <p:ph type="title"/>
          </p:nvPr>
        </p:nvSpPr>
        <p:spPr>
          <a:xfrm>
            <a:off x="512469" y="471930"/>
            <a:ext cx="6722746" cy="635001"/>
          </a:xfrm>
          <a:prstGeom prst="rect">
            <a:avLst/>
          </a:prstGeom>
        </p:spPr>
        <p:txBody>
          <a:bodyPr>
            <a:normAutofit/>
          </a:bodyPr>
          <a:lstStyle/>
          <a:p>
            <a:r>
              <a:t>Title Text</a:t>
            </a:r>
          </a:p>
        </p:txBody>
      </p:sp>
      <p:sp>
        <p:nvSpPr>
          <p:cNvPr id="32" name="Body Level One…"/>
          <p:cNvSpPr txBox="1">
            <a:spLocks noGrp="1"/>
          </p:cNvSpPr>
          <p:nvPr>
            <p:ph type="body" sz="half" idx="1"/>
          </p:nvPr>
        </p:nvSpPr>
        <p:spPr>
          <a:xfrm>
            <a:off x="420419" y="2989326"/>
            <a:ext cx="11107421" cy="194691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3641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512469" y="471930"/>
            <a:ext cx="6722746" cy="635001"/>
          </a:xfrm>
          <a:prstGeom prst="rect">
            <a:avLst/>
          </a:prstGeom>
        </p:spPr>
        <p:txBody>
          <a:bodyPr>
            <a:normAutofit/>
          </a:bodyPr>
          <a:lstStyle/>
          <a:p>
            <a:r>
              <a:t>Title Text</a:t>
            </a:r>
          </a:p>
        </p:txBody>
      </p:sp>
      <p:sp>
        <p:nvSpPr>
          <p:cNvPr id="23" name="Body Level One…"/>
          <p:cNvSpPr txBox="1">
            <a:spLocks noGrp="1"/>
          </p:cNvSpPr>
          <p:nvPr>
            <p:ph type="body" sz="half" idx="1"/>
          </p:nvPr>
        </p:nvSpPr>
        <p:spPr>
          <a:xfrm>
            <a:off x="420419" y="2989326"/>
            <a:ext cx="11107421" cy="194691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9870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1" name="Title Text"/>
          <p:cNvSpPr txBox="1">
            <a:spLocks noGrp="1"/>
          </p:cNvSpPr>
          <p:nvPr>
            <p:ph type="title"/>
          </p:nvPr>
        </p:nvSpPr>
        <p:spPr>
          <a:xfrm>
            <a:off x="512469" y="471930"/>
            <a:ext cx="6722746" cy="635001"/>
          </a:xfrm>
          <a:prstGeom prst="rect">
            <a:avLst/>
          </a:prstGeom>
        </p:spPr>
        <p:txBody>
          <a:bodyPr>
            <a:normAutofit/>
          </a:bodyPr>
          <a:lstStyle/>
          <a:p>
            <a:r>
              <a:t>Title Text</a:t>
            </a:r>
          </a:p>
        </p:txBody>
      </p:sp>
      <p:sp>
        <p:nvSpPr>
          <p:cNvPr id="32" name="Body Level One…"/>
          <p:cNvSpPr txBox="1">
            <a:spLocks noGrp="1"/>
          </p:cNvSpPr>
          <p:nvPr>
            <p:ph type="body" sz="half" idx="1"/>
          </p:nvPr>
        </p:nvSpPr>
        <p:spPr>
          <a:xfrm>
            <a:off x="420419" y="2989326"/>
            <a:ext cx="11107421" cy="194691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3014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64" name="Author and Date"/>
          <p:cNvSpPr txBox="1">
            <a:spLocks noGrp="1"/>
          </p:cNvSpPr>
          <p:nvPr>
            <p:ph type="body" sz="quarter" idx="21" hasCustomPrompt="1"/>
          </p:nvPr>
        </p:nvSpPr>
        <p:spPr>
          <a:xfrm>
            <a:off x="603250" y="6134475"/>
            <a:ext cx="10985500" cy="330201"/>
          </a:xfrm>
          <a:prstGeom prst="rect">
            <a:avLst/>
          </a:prstGeom>
          <a:ln w="3175"/>
        </p:spPr>
        <p:txBody>
          <a:bodyPr lIns="22859" tIns="22859" rIns="22859" bIns="22859" anchor="b">
            <a:normAutofit/>
          </a:bodyPr>
          <a:lstStyle>
            <a:lvl1pPr defTabSz="412750">
              <a:defRPr sz="1600">
                <a:solidFill>
                  <a:srgbClr val="53585F"/>
                </a:solidFill>
                <a:latin typeface="Produkt Light"/>
                <a:ea typeface="Produkt Light"/>
                <a:cs typeface="Produkt Light"/>
                <a:sym typeface="Produkt Light"/>
              </a:defRPr>
            </a:lvl1pPr>
          </a:lstStyle>
          <a:p>
            <a:r>
              <a:t>Author and Date</a:t>
            </a:r>
          </a:p>
        </p:txBody>
      </p:sp>
      <p:sp>
        <p:nvSpPr>
          <p:cNvPr id="65" name="Body Level One…"/>
          <p:cNvSpPr txBox="1">
            <a:spLocks noGrp="1"/>
          </p:cNvSpPr>
          <p:nvPr>
            <p:ph type="body" sz="quarter" idx="1" hasCustomPrompt="1"/>
          </p:nvPr>
        </p:nvSpPr>
        <p:spPr>
          <a:xfrm>
            <a:off x="603250" y="3676650"/>
            <a:ext cx="10985500" cy="1003300"/>
          </a:xfrm>
          <a:prstGeom prst="rect">
            <a:avLst/>
          </a:prstGeom>
        </p:spPr>
        <p:txBody>
          <a:bodyPr lIns="25400" tIns="25400" rIns="25400" bIns="25400">
            <a:normAutofit/>
          </a:bodyPr>
          <a:lstStyle>
            <a:lvl1pPr defTabSz="412750">
              <a:defRPr sz="2600">
                <a:solidFill>
                  <a:srgbClr val="53585F"/>
                </a:solidFill>
                <a:latin typeface="Produkt Extralight"/>
                <a:ea typeface="Produkt Extralight"/>
                <a:cs typeface="Produkt Extralight"/>
                <a:sym typeface="Produkt Extralight"/>
              </a:defRPr>
            </a:lvl1pPr>
            <a:lvl2pPr defTabSz="412750">
              <a:defRPr sz="2600">
                <a:solidFill>
                  <a:srgbClr val="53585F"/>
                </a:solidFill>
                <a:latin typeface="Produkt Extralight"/>
                <a:ea typeface="Produkt Extralight"/>
                <a:cs typeface="Produkt Extralight"/>
                <a:sym typeface="Produkt Extralight"/>
              </a:defRPr>
            </a:lvl2pPr>
            <a:lvl3pPr defTabSz="412750">
              <a:defRPr sz="2600">
                <a:solidFill>
                  <a:srgbClr val="53585F"/>
                </a:solidFill>
                <a:latin typeface="Produkt Extralight"/>
                <a:ea typeface="Produkt Extralight"/>
                <a:cs typeface="Produkt Extralight"/>
                <a:sym typeface="Produkt Extralight"/>
              </a:defRPr>
            </a:lvl3pPr>
            <a:lvl4pPr defTabSz="412750">
              <a:defRPr sz="2600">
                <a:solidFill>
                  <a:srgbClr val="53585F"/>
                </a:solidFill>
                <a:latin typeface="Produkt Extralight"/>
                <a:ea typeface="Produkt Extralight"/>
                <a:cs typeface="Produkt Extralight"/>
                <a:sym typeface="Produkt Extralight"/>
              </a:defRPr>
            </a:lvl4pPr>
            <a:lvl5pPr defTabSz="412750">
              <a:defRPr sz="2600">
                <a:solidFill>
                  <a:srgbClr val="53585F"/>
                </a:solidFill>
                <a:latin typeface="Produkt Extralight"/>
                <a:ea typeface="Produkt Extralight"/>
                <a:cs typeface="Produkt Extralight"/>
                <a:sym typeface="Produkt Extralight"/>
              </a:defRPr>
            </a:lvl5pPr>
          </a:lstStyle>
          <a:p>
            <a:r>
              <a:t>Presentation Subtitle</a:t>
            </a:r>
          </a:p>
          <a:p>
            <a:pPr lvl="1"/>
            <a:endParaRPr/>
          </a:p>
          <a:p>
            <a:pPr lvl="2"/>
            <a:endParaRPr/>
          </a:p>
          <a:p>
            <a:pPr lvl="3"/>
            <a:endParaRPr/>
          </a:p>
          <a:p>
            <a:pPr lvl="4"/>
            <a:endParaRPr/>
          </a:p>
        </p:txBody>
      </p:sp>
      <p:sp>
        <p:nvSpPr>
          <p:cNvPr id="66" name="Presentation Title"/>
          <p:cNvSpPr txBox="1">
            <a:spLocks noGrp="1"/>
          </p:cNvSpPr>
          <p:nvPr>
            <p:ph type="title" hasCustomPrompt="1"/>
          </p:nvPr>
        </p:nvSpPr>
        <p:spPr>
          <a:xfrm>
            <a:off x="603250" y="1308100"/>
            <a:ext cx="10985502" cy="2324100"/>
          </a:xfrm>
          <a:prstGeom prst="rect">
            <a:avLst/>
          </a:prstGeom>
        </p:spPr>
        <p:txBody>
          <a:bodyPr lIns="25400" tIns="25400" rIns="25400" bIns="25400" anchor="b">
            <a:normAutofit/>
          </a:bodyPr>
          <a:lstStyle>
            <a:lvl1pPr defTabSz="177800">
              <a:lnSpc>
                <a:spcPct val="90000"/>
              </a:lnSpc>
              <a:defRPr sz="6000" spc="-59">
                <a:solidFill>
                  <a:srgbClr val="53585F"/>
                </a:solidFill>
                <a:latin typeface="Produkt Extralight"/>
                <a:ea typeface="Produkt Extralight"/>
                <a:cs typeface="Produkt Extralight"/>
                <a:sym typeface="Produkt Extralight"/>
              </a:defRPr>
            </a:lvl1pPr>
          </a:lstStyle>
          <a:p>
            <a:r>
              <a:t>Presentation Title</a:t>
            </a:r>
          </a:p>
        </p:txBody>
      </p:sp>
      <p:sp>
        <p:nvSpPr>
          <p:cNvPr id="67" name="Slide Number"/>
          <p:cNvSpPr txBox="1">
            <a:spLocks noGrp="1"/>
          </p:cNvSpPr>
          <p:nvPr>
            <p:ph type="sldNum" sz="quarter" idx="2"/>
          </p:nvPr>
        </p:nvSpPr>
        <p:spPr>
          <a:xfrm>
            <a:off x="11772899" y="6229349"/>
            <a:ext cx="200661" cy="214631"/>
          </a:xfrm>
          <a:prstGeom prst="rect">
            <a:avLst/>
          </a:prstGeom>
        </p:spPr>
        <p:txBody>
          <a:bodyPr lIns="25400" tIns="25400" rIns="25400" bIns="25400" anchor="b"/>
          <a:lstStyle>
            <a:lvl1pPr defTabSz="292100">
              <a:defRPr sz="1000">
                <a:solidFill>
                  <a:srgbClr val="53585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382969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89000" y="1149350"/>
            <a:ext cx="10414000" cy="2324100"/>
          </a:xfrm>
          <a:prstGeom prst="rect">
            <a:avLst/>
          </a:prstGeom>
        </p:spPr>
        <p:txBody>
          <a:bodyPr lIns="25400" tIns="25400" rIns="25400" bIns="25400" anchor="b">
            <a:normAutofit/>
          </a:bodyPr>
          <a:lstStyle>
            <a:lvl1pPr algn="ctr" defTabSz="412750">
              <a:defRPr sz="5600">
                <a:latin typeface="Helvetica Neue Medium"/>
                <a:ea typeface="Helvetica Neue Medium"/>
                <a:cs typeface="Helvetica Neue Medium"/>
                <a:sym typeface="Helvetica Neue Medium"/>
              </a:defRPr>
            </a:lvl1pPr>
          </a:lstStyle>
          <a:p>
            <a:r>
              <a:t>Title Text</a:t>
            </a:r>
          </a:p>
        </p:txBody>
      </p:sp>
      <p:sp>
        <p:nvSpPr>
          <p:cNvPr id="75" name="Body Level One…"/>
          <p:cNvSpPr txBox="1">
            <a:spLocks noGrp="1"/>
          </p:cNvSpPr>
          <p:nvPr>
            <p:ph type="body" sz="quarter" idx="1"/>
          </p:nvPr>
        </p:nvSpPr>
        <p:spPr>
          <a:xfrm>
            <a:off x="889000" y="3536950"/>
            <a:ext cx="10414000" cy="793750"/>
          </a:xfrm>
          <a:prstGeom prst="rect">
            <a:avLst/>
          </a:prstGeom>
        </p:spPr>
        <p:txBody>
          <a:bodyPr lIns="25400" tIns="25400" rIns="25400" bIns="25400">
            <a:normAutofit/>
          </a:bodyPr>
          <a:lstStyle>
            <a:lvl1pPr algn="ctr" defTabSz="412750">
              <a:defRPr sz="2600">
                <a:latin typeface="Helvetica Neue"/>
                <a:ea typeface="Helvetica Neue"/>
                <a:cs typeface="Helvetica Neue"/>
                <a:sym typeface="Helvetica Neue"/>
              </a:defRPr>
            </a:lvl1pPr>
            <a:lvl2pPr indent="0" algn="ctr" defTabSz="412750">
              <a:defRPr sz="2600">
                <a:latin typeface="Helvetica Neue"/>
                <a:ea typeface="Helvetica Neue"/>
                <a:cs typeface="Helvetica Neue"/>
                <a:sym typeface="Helvetica Neue"/>
              </a:defRPr>
            </a:lvl2pPr>
            <a:lvl3pPr indent="0" algn="ctr" defTabSz="412750">
              <a:defRPr sz="2600">
                <a:latin typeface="Helvetica Neue"/>
                <a:ea typeface="Helvetica Neue"/>
                <a:cs typeface="Helvetica Neue"/>
                <a:sym typeface="Helvetica Neue"/>
              </a:defRPr>
            </a:lvl3pPr>
            <a:lvl4pPr indent="0" algn="ctr" defTabSz="412750">
              <a:defRPr sz="2600">
                <a:latin typeface="Helvetica Neue"/>
                <a:ea typeface="Helvetica Neue"/>
                <a:cs typeface="Helvetica Neue"/>
                <a:sym typeface="Helvetica Neue"/>
              </a:defRPr>
            </a:lvl4pPr>
            <a:lvl5pPr indent="0" algn="ctr" defTabSz="412750">
              <a:defRPr sz="26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5976340" y="6540500"/>
            <a:ext cx="232970" cy="236880"/>
          </a:xfrm>
          <a:prstGeom prst="rect">
            <a:avLst/>
          </a:prstGeom>
        </p:spPr>
        <p:txBody>
          <a:bodyPr lIns="25400" tIns="25400" rIns="25400" bIns="25400"/>
          <a:lstStyle>
            <a:lvl1pPr algn="ctr" defTabSz="412750">
              <a:defRPr sz="12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257090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wo Column">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459E-07A3-7044-DB6C-3738F8C04BE8}"/>
              </a:ext>
            </a:extLst>
          </p:cNvPr>
          <p:cNvSpPr txBox="1">
            <a:spLocks noGrp="1"/>
          </p:cNvSpPr>
          <p:nvPr>
            <p:ph type="title"/>
          </p:nvPr>
        </p:nvSpPr>
        <p:spPr>
          <a:xfrm>
            <a:off x="431999" y="1141125"/>
            <a:ext cx="11324569" cy="708458"/>
          </a:xfrm>
        </p:spPr>
        <p:txBody>
          <a:bodyPr/>
          <a:lstStyle>
            <a:lvl1pPr>
              <a:defRPr/>
            </a:lvl1pPr>
          </a:lstStyle>
          <a:p>
            <a:pPr lvl="0"/>
            <a:r>
              <a:rPr lang="en-US"/>
              <a:t>Click to edit Master title style</a:t>
            </a:r>
          </a:p>
        </p:txBody>
      </p:sp>
      <p:sp>
        <p:nvSpPr>
          <p:cNvPr id="3" name="Rectangle 14">
            <a:extLst>
              <a:ext uri="{FF2B5EF4-FFF2-40B4-BE49-F238E27FC236}">
                <a16:creationId xmlns:a16="http://schemas.microsoft.com/office/drawing/2014/main" id="{37B73F51-A3F0-A492-5908-298668A7FBF2}"/>
              </a:ext>
            </a:extLst>
          </p:cNvPr>
          <p:cNvSpPr/>
          <p:nvPr/>
        </p:nvSpPr>
        <p:spPr>
          <a:xfrm>
            <a:off x="0" y="6261097"/>
            <a:ext cx="12191996" cy="20126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Content Placeholder 2">
            <a:extLst>
              <a:ext uri="{FF2B5EF4-FFF2-40B4-BE49-F238E27FC236}">
                <a16:creationId xmlns:a16="http://schemas.microsoft.com/office/drawing/2014/main" id="{6CF6A2DD-8BD8-5CE8-B317-AB079B5CB083}"/>
              </a:ext>
            </a:extLst>
          </p:cNvPr>
          <p:cNvSpPr txBox="1">
            <a:spLocks noGrp="1"/>
          </p:cNvSpPr>
          <p:nvPr>
            <p:ph idx="4294967295"/>
          </p:nvPr>
        </p:nvSpPr>
        <p:spPr>
          <a:xfrm>
            <a:off x="431999" y="1988225"/>
            <a:ext cx="5399998" cy="416971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5C19641F-75CD-3261-3CD6-4BAEB1B952CF}"/>
              </a:ext>
            </a:extLst>
          </p:cNvPr>
          <p:cNvSpPr txBox="1">
            <a:spLocks noGrp="1"/>
          </p:cNvSpPr>
          <p:nvPr>
            <p:ph idx="4294967295"/>
          </p:nvPr>
        </p:nvSpPr>
        <p:spPr>
          <a:xfrm>
            <a:off x="6356570" y="1988225"/>
            <a:ext cx="5399998" cy="416971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
            <a:extLst>
              <a:ext uri="{FF2B5EF4-FFF2-40B4-BE49-F238E27FC236}">
                <a16:creationId xmlns:a16="http://schemas.microsoft.com/office/drawing/2014/main" id="{601F0AA5-45DE-0C7C-4D72-4A10D46853A0}"/>
              </a:ext>
            </a:extLst>
          </p:cNvPr>
          <p:cNvSpPr/>
          <p:nvPr/>
        </p:nvSpPr>
        <p:spPr>
          <a:xfrm>
            <a:off x="0" y="6422571"/>
            <a:ext cx="12191996" cy="435428"/>
          </a:xfrm>
          <a:prstGeom prst="rect">
            <a:avLst/>
          </a:prstGeom>
          <a:solidFill>
            <a:srgbClr val="005EB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7" name="Slide Number Placeholder 5">
            <a:extLst>
              <a:ext uri="{FF2B5EF4-FFF2-40B4-BE49-F238E27FC236}">
                <a16:creationId xmlns:a16="http://schemas.microsoft.com/office/drawing/2014/main" id="{D9485104-C081-ECAF-62C1-728C0F4F41D6}"/>
              </a:ext>
            </a:extLst>
          </p:cNvPr>
          <p:cNvSpPr txBox="1">
            <a:spLocks noGrp="1"/>
          </p:cNvSpPr>
          <p:nvPr>
            <p:ph type="sldNum" sz="quarter" idx="8"/>
          </p:nvPr>
        </p:nvSpPr>
        <p:spPr>
          <a:xfrm>
            <a:off x="11443990" y="6422571"/>
            <a:ext cx="312578" cy="429841"/>
          </a:xfrm>
        </p:spPr>
        <p:txBody>
          <a:bodyPr/>
          <a:lstStyle>
            <a:lvl1pPr>
              <a:defRPr lang="en-US">
                <a:solidFill>
                  <a:srgbClr val="FFFFFF"/>
                </a:solidFill>
              </a:defRPr>
            </a:lvl1pPr>
          </a:lstStyle>
          <a:p>
            <a:pPr lvl="0"/>
            <a:fld id="{80966F4E-149F-402C-AD48-DFB581ACCE45}" type="slidenum">
              <a:t>‹#›</a:t>
            </a:fld>
            <a:endParaRPr lang="en-US"/>
          </a:p>
        </p:txBody>
      </p:sp>
      <p:sp>
        <p:nvSpPr>
          <p:cNvPr id="8" name="Footer Placeholder 4">
            <a:extLst>
              <a:ext uri="{FF2B5EF4-FFF2-40B4-BE49-F238E27FC236}">
                <a16:creationId xmlns:a16="http://schemas.microsoft.com/office/drawing/2014/main" id="{15AFC280-7D3E-98C1-C034-52B4DB6CDD64}"/>
              </a:ext>
            </a:extLst>
          </p:cNvPr>
          <p:cNvSpPr txBox="1">
            <a:spLocks noGrp="1"/>
          </p:cNvSpPr>
          <p:nvPr>
            <p:ph type="ftr" sz="quarter" idx="9"/>
          </p:nvPr>
        </p:nvSpPr>
        <p:spPr>
          <a:xfrm>
            <a:off x="431999" y="6432767"/>
            <a:ext cx="10847984" cy="435428"/>
          </a:xfrm>
        </p:spPr>
        <p:txBody>
          <a:bodyPr lIns="0" tIns="0" rIns="0" bIns="0" anchorCtr="0"/>
          <a:lstStyle>
            <a:lvl1pPr algn="l">
              <a:defRPr lang="en-US" sz="1100">
                <a:solidFill>
                  <a:srgbClr val="FFFFFF"/>
                </a:solidFill>
              </a:defRPr>
            </a:lvl1pPr>
          </a:lstStyle>
          <a:p>
            <a:pPr lvl="0"/>
            <a:r>
              <a:rPr lang="en-US"/>
              <a:t>Black Country Integrated Care Board </a:t>
            </a:r>
          </a:p>
        </p:txBody>
      </p:sp>
      <p:pic>
        <p:nvPicPr>
          <p:cNvPr id="9" name="Picture 8">
            <a:extLst>
              <a:ext uri="{FF2B5EF4-FFF2-40B4-BE49-F238E27FC236}">
                <a16:creationId xmlns:a16="http://schemas.microsoft.com/office/drawing/2014/main" id="{962E85F5-1530-30A8-0194-F6B34A0BE3CE}"/>
              </a:ext>
            </a:extLst>
          </p:cNvPr>
          <p:cNvPicPr>
            <a:picLocks noChangeAspect="1"/>
          </p:cNvPicPr>
          <p:nvPr/>
        </p:nvPicPr>
        <p:blipFill>
          <a:blip r:embed="rId2"/>
          <a:srcRect b="36533"/>
          <a:stretch>
            <a:fillRect/>
          </a:stretch>
        </p:blipFill>
        <p:spPr>
          <a:xfrm>
            <a:off x="9333491" y="5935900"/>
            <a:ext cx="2845978" cy="484339"/>
          </a:xfrm>
          <a:prstGeom prst="rect">
            <a:avLst/>
          </a:prstGeom>
          <a:noFill/>
          <a:ln cap="flat">
            <a:noFill/>
          </a:ln>
        </p:spPr>
      </p:pic>
    </p:spTree>
    <p:extLst>
      <p:ext uri="{BB962C8B-B14F-4D97-AF65-F5344CB8AC3E}">
        <p14:creationId xmlns:p14="http://schemas.microsoft.com/office/powerpoint/2010/main" val="7377666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A74B-588E-CE1D-43F9-F1C2B69885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CBB5BC-CABE-0B54-8F1D-4D1248A35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7BE2B-817E-E570-207E-14B6544967E0}"/>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5" name="Footer Placeholder 4">
            <a:extLst>
              <a:ext uri="{FF2B5EF4-FFF2-40B4-BE49-F238E27FC236}">
                <a16:creationId xmlns:a16="http://schemas.microsoft.com/office/drawing/2014/main" id="{B0ADDE82-E1EF-54A1-8B93-F9AB0D10D1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F30090-C583-D4C2-309C-2B64B11ACDD0}"/>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1205784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F0B6-4A3A-0C87-6134-E69D33CDA5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1863FF9B-D615-D992-77F3-3281CCC84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DA2FBF2-0B56-4C49-ECAE-785775AFBFAB}"/>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5" name="Footer Placeholder 4">
            <a:extLst>
              <a:ext uri="{FF2B5EF4-FFF2-40B4-BE49-F238E27FC236}">
                <a16:creationId xmlns:a16="http://schemas.microsoft.com/office/drawing/2014/main" id="{993751DB-1F21-43CA-AC0A-77B9438EE2A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121C5AE-5201-5245-65D0-59F57DE1215F}"/>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29912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2335-C04B-4DB0-82EE-71823BD2698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43B85A9-B784-1697-C372-B58DB9BFC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614ED62-202B-4111-2030-06F3F49DD58A}"/>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5" name="Footer Placeholder 4">
            <a:extLst>
              <a:ext uri="{FF2B5EF4-FFF2-40B4-BE49-F238E27FC236}">
                <a16:creationId xmlns:a16="http://schemas.microsoft.com/office/drawing/2014/main" id="{27FFD26C-7150-CB98-DA59-7CA92A8DECF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A7075C0-344A-860F-5E2C-B75B19B06D38}"/>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3112119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CE54-8D96-F540-B954-3D0110D8A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C1B529F6-6B97-B88D-5FAD-86FDB92B1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EE88B6-43C9-1B44-7245-0AC94931134E}"/>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5" name="Footer Placeholder 4">
            <a:extLst>
              <a:ext uri="{FF2B5EF4-FFF2-40B4-BE49-F238E27FC236}">
                <a16:creationId xmlns:a16="http://schemas.microsoft.com/office/drawing/2014/main" id="{26DC5305-2EFD-6E87-C6AE-7ACC93A6843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59D956A-D510-0391-928A-743426F65FA6}"/>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3485688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48790-A614-7E5B-91DF-68EB614DB0B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63BBE8D8-3F2D-45C0-E8F2-F12622076E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EBB8581D-E9E7-A37F-F428-98D310CAD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87808416-0FBE-0F28-8443-68A76578269B}"/>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6" name="Footer Placeholder 5">
            <a:extLst>
              <a:ext uri="{FF2B5EF4-FFF2-40B4-BE49-F238E27FC236}">
                <a16:creationId xmlns:a16="http://schemas.microsoft.com/office/drawing/2014/main" id="{3A80C4C3-B5F7-0B78-8C23-718E77CB1EC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BFCE415-C136-295B-22B2-19F0D39583E6}"/>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3990902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92325-B6ED-F24A-FB68-398878D1549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CB017FB-3E48-3D12-B045-1CAB7D670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1BAE1-EF2F-DCE6-2F52-13A07B02C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701CC25-6719-504F-6E69-8AC32C8F8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1E0A3A-830F-0EAA-EBA0-7D412E652A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1242E105-8869-B077-84C9-A57683CF354B}"/>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8" name="Footer Placeholder 7">
            <a:extLst>
              <a:ext uri="{FF2B5EF4-FFF2-40B4-BE49-F238E27FC236}">
                <a16:creationId xmlns:a16="http://schemas.microsoft.com/office/drawing/2014/main" id="{3C9D79C3-4EC7-9DDD-F97E-DABD4F87AA70}"/>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9143E376-D6E6-F4F0-F6EF-1779123D6785}"/>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2769470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0B57-BCA4-0455-48A9-5C910BCD11F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7CA05AE-1D21-4949-CC8F-6A108D61DADF}"/>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4" name="Footer Placeholder 3">
            <a:extLst>
              <a:ext uri="{FF2B5EF4-FFF2-40B4-BE49-F238E27FC236}">
                <a16:creationId xmlns:a16="http://schemas.microsoft.com/office/drawing/2014/main" id="{7B98D526-E35F-04F6-89FF-326DC4A46DDA}"/>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632EAEFA-C745-A9D3-F0F7-E7EDA5D4C5E0}"/>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4067223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59DDF-842B-5971-0152-80EDD1680305}"/>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3" name="Footer Placeholder 2">
            <a:extLst>
              <a:ext uri="{FF2B5EF4-FFF2-40B4-BE49-F238E27FC236}">
                <a16:creationId xmlns:a16="http://schemas.microsoft.com/office/drawing/2014/main" id="{5018A33C-1067-2330-E852-A834C3C4A97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540B39E3-78B5-C1C1-66D7-A7B8B896BC4F}"/>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1725741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26A0-B74C-8A9F-9F5D-A464EA1653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F2E9B1F-1ED5-94CA-3793-F39984BB7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6B0310C2-8688-AEE4-6F78-9B7C8D886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EA8A7-3B6B-978F-3B4A-9F9766D447AD}"/>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6" name="Footer Placeholder 5">
            <a:extLst>
              <a:ext uri="{FF2B5EF4-FFF2-40B4-BE49-F238E27FC236}">
                <a16:creationId xmlns:a16="http://schemas.microsoft.com/office/drawing/2014/main" id="{C249F090-0819-1B9D-23A9-F7EEE514BBD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F38B10-7A26-F1B0-3E2E-07E372059AE3}"/>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163660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BDD2-2B39-9469-4FD8-DDEEE4664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28ABEC1-09C0-DC1A-D11F-B44B650668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4EFB91B0-BFED-31F5-C093-6550B8A71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74AD7-B6AF-CA83-712A-3BFF7144AF5F}"/>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6" name="Footer Placeholder 5">
            <a:extLst>
              <a:ext uri="{FF2B5EF4-FFF2-40B4-BE49-F238E27FC236}">
                <a16:creationId xmlns:a16="http://schemas.microsoft.com/office/drawing/2014/main" id="{BDD9C4F5-8A01-ADCC-0BF5-FAC221859C6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ABEFBEAF-0648-9C48-0CB7-1042BC963440}"/>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66289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3BDD-8A1B-7DC7-F610-B85AAD8BCA4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6EB67B27-4850-1B6C-567E-425208E46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403CEF-BCCB-663A-D1E2-9FC1663085D0}"/>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5" name="Footer Placeholder 4">
            <a:extLst>
              <a:ext uri="{FF2B5EF4-FFF2-40B4-BE49-F238E27FC236}">
                <a16:creationId xmlns:a16="http://schemas.microsoft.com/office/drawing/2014/main" id="{1EF81CAA-36BD-C6EF-5BD6-6D3A86DC873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47C9886-011A-53A5-D103-70F7D790EB7C}"/>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352962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39DD-2243-6209-693E-29F66D810F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699B99-ED5F-034B-BC0C-96E5E7A4B4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B0F82D-14E3-4F29-6504-F1B7D7CB93FC}"/>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5" name="Footer Placeholder 4">
            <a:extLst>
              <a:ext uri="{FF2B5EF4-FFF2-40B4-BE49-F238E27FC236}">
                <a16:creationId xmlns:a16="http://schemas.microsoft.com/office/drawing/2014/main" id="{97A02FDF-3C6C-D105-2B3A-ADFF611A8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DECC90-F657-F82C-B025-FDBF30A3CDFA}"/>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3238127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47A0D-CC93-DF9E-4A5D-79472C7949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1BD7EA4-FF91-FF3D-CE7F-339343073D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4E3B1F3-2A44-B6FB-4636-857836F06818}"/>
              </a:ext>
            </a:extLst>
          </p:cNvPr>
          <p:cNvSpPr>
            <a:spLocks noGrp="1"/>
          </p:cNvSpPr>
          <p:nvPr>
            <p:ph type="dt" sz="half" idx="10"/>
          </p:nvPr>
        </p:nvSpPr>
        <p:spPr/>
        <p:txBody>
          <a:bodyPr/>
          <a:lstStyle/>
          <a:p>
            <a:fld id="{5E77EBA5-D79C-4837-B31F-705AC66B8CC5}" type="datetimeFigureOut">
              <a:rPr lang="en-ZA" smtClean="0"/>
              <a:t>2025/07/30</a:t>
            </a:fld>
            <a:endParaRPr lang="en-ZA"/>
          </a:p>
        </p:txBody>
      </p:sp>
      <p:sp>
        <p:nvSpPr>
          <p:cNvPr id="5" name="Footer Placeholder 4">
            <a:extLst>
              <a:ext uri="{FF2B5EF4-FFF2-40B4-BE49-F238E27FC236}">
                <a16:creationId xmlns:a16="http://schemas.microsoft.com/office/drawing/2014/main" id="{100D1240-484D-B96F-61AB-F91BA566B3D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91EEF50-7E98-302D-6A24-BD31C8220C55}"/>
              </a:ext>
            </a:extLst>
          </p:cNvPr>
          <p:cNvSpPr>
            <a:spLocks noGrp="1"/>
          </p:cNvSpPr>
          <p:nvPr>
            <p:ph type="sldNum" sz="quarter" idx="12"/>
          </p:nvPr>
        </p:nvSpPr>
        <p:spPr/>
        <p:txBody>
          <a:bodyPr/>
          <a:lstStyle/>
          <a:p>
            <a:fld id="{0DF9E2FB-580C-4617-A660-39E0345FE23E}" type="slidenum">
              <a:rPr lang="en-ZA" smtClean="0"/>
              <a:t>‹#›</a:t>
            </a:fld>
            <a:endParaRPr lang="en-ZA"/>
          </a:p>
        </p:txBody>
      </p:sp>
    </p:spTree>
    <p:extLst>
      <p:ext uri="{BB962C8B-B14F-4D97-AF65-F5344CB8AC3E}">
        <p14:creationId xmlns:p14="http://schemas.microsoft.com/office/powerpoint/2010/main" val="182793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FB6B-5166-895B-63E5-11CB3B7E6D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165C2C-018F-5F41-98B2-C53749D630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1F9A7D-5800-8EF8-A078-DF79AD7D75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BE3A01-2661-7A74-373A-A7FD0B74252B}"/>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6" name="Footer Placeholder 5">
            <a:extLst>
              <a:ext uri="{FF2B5EF4-FFF2-40B4-BE49-F238E27FC236}">
                <a16:creationId xmlns:a16="http://schemas.microsoft.com/office/drawing/2014/main" id="{CD7CB59D-76DE-3DEA-D657-EF14F7E446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92C06B-E947-85C5-7AEC-944E385D318F}"/>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379981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8CC6-1935-84F3-4E84-3992D5A224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C3D026-46F8-C4FF-CDD0-8C63EF3E8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B46329-AFBF-8740-905D-4614CD35C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52C93A-B674-7625-ADCB-170089809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A5096-70C7-2EBE-5315-D057A47EED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A4F688-1480-C43D-B7D3-33A77190A6F6}"/>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8" name="Footer Placeholder 7">
            <a:extLst>
              <a:ext uri="{FF2B5EF4-FFF2-40B4-BE49-F238E27FC236}">
                <a16:creationId xmlns:a16="http://schemas.microsoft.com/office/drawing/2014/main" id="{4AD9BAA4-0651-6B8D-CFBF-3A13D0828F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C78781-8777-BA58-711D-BEBDF38A90DE}"/>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331977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9693-1A54-85E5-B068-204CB3F181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76B787-07B5-5FEE-AAE8-B76D358C4746}"/>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4" name="Footer Placeholder 3">
            <a:extLst>
              <a:ext uri="{FF2B5EF4-FFF2-40B4-BE49-F238E27FC236}">
                <a16:creationId xmlns:a16="http://schemas.microsoft.com/office/drawing/2014/main" id="{EDBD21E1-5779-3728-6FEF-E2C3DCBC0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84061F-6DD9-CDA6-73B6-020F9B90DF25}"/>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97921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3F970-FEA1-6302-7EA3-5C8B16B35B2A}"/>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3" name="Footer Placeholder 2">
            <a:extLst>
              <a:ext uri="{FF2B5EF4-FFF2-40B4-BE49-F238E27FC236}">
                <a16:creationId xmlns:a16="http://schemas.microsoft.com/office/drawing/2014/main" id="{01C63885-CE09-4F51-8EF0-DEC56F0D9E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F26EE7-2D87-4777-256B-03F4628A0223}"/>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422549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EA42B-EE17-4ACC-AAA6-4103984FB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6AA897-8342-2590-1401-638CABD78E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532D2F-34E0-2B4C-178B-04016A97D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06DB-9F0A-8964-4C4E-D0F746F3A165}"/>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6" name="Footer Placeholder 5">
            <a:extLst>
              <a:ext uri="{FF2B5EF4-FFF2-40B4-BE49-F238E27FC236}">
                <a16:creationId xmlns:a16="http://schemas.microsoft.com/office/drawing/2014/main" id="{99A37025-A8D4-0C65-C143-8C4608AC7A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693627-CC5A-CB8B-A217-CB935A1EF874}"/>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241903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4031-EAC0-36C9-BBC0-A867A1ECA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5551D3-4623-7463-A20A-64F9F6162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9C60DF-E11E-A551-B95D-BF768FCF9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44F11-6131-6A8F-4C69-165030BD3144}"/>
              </a:ext>
            </a:extLst>
          </p:cNvPr>
          <p:cNvSpPr>
            <a:spLocks noGrp="1"/>
          </p:cNvSpPr>
          <p:nvPr>
            <p:ph type="dt" sz="half" idx="10"/>
          </p:nvPr>
        </p:nvSpPr>
        <p:spPr/>
        <p:txBody>
          <a:bodyPr/>
          <a:lstStyle/>
          <a:p>
            <a:fld id="{D73474C3-E215-44A4-A6FA-58204BBDE7DD}" type="datetimeFigureOut">
              <a:rPr lang="en-GB" smtClean="0"/>
              <a:t>30/07/2025</a:t>
            </a:fld>
            <a:endParaRPr lang="en-GB"/>
          </a:p>
        </p:txBody>
      </p:sp>
      <p:sp>
        <p:nvSpPr>
          <p:cNvPr id="6" name="Footer Placeholder 5">
            <a:extLst>
              <a:ext uri="{FF2B5EF4-FFF2-40B4-BE49-F238E27FC236}">
                <a16:creationId xmlns:a16="http://schemas.microsoft.com/office/drawing/2014/main" id="{6DFCD1C9-4AD1-DD47-594F-7FED56C5AF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6E8036-5CAC-6949-B564-3C8FDE8FC4AC}"/>
              </a:ext>
            </a:extLst>
          </p:cNvPr>
          <p:cNvSpPr>
            <a:spLocks noGrp="1"/>
          </p:cNvSpPr>
          <p:nvPr>
            <p:ph type="sldNum" sz="quarter" idx="12"/>
          </p:nvPr>
        </p:nvSpPr>
        <p:spPr/>
        <p:txBody>
          <a:bodyPr/>
          <a:lstStyle/>
          <a:p>
            <a:fld id="{E1E7A609-4ADA-4FDD-96BA-471F6589A6AB}" type="slidenum">
              <a:rPr lang="en-GB" smtClean="0"/>
              <a:t>‹#›</a:t>
            </a:fld>
            <a:endParaRPr lang="en-GB"/>
          </a:p>
        </p:txBody>
      </p:sp>
    </p:spTree>
    <p:extLst>
      <p:ext uri="{BB962C8B-B14F-4D97-AF65-F5344CB8AC3E}">
        <p14:creationId xmlns:p14="http://schemas.microsoft.com/office/powerpoint/2010/main" val="146316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3B0BC-671C-B375-A15C-02041948FE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74B8DC-D816-89B9-51CB-4BDA2C356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31B380-087B-22F3-500C-6359E079EA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3474C3-E215-44A4-A6FA-58204BBDE7DD}" type="datetimeFigureOut">
              <a:rPr lang="en-GB" smtClean="0"/>
              <a:t>30/07/2025</a:t>
            </a:fld>
            <a:endParaRPr lang="en-GB"/>
          </a:p>
        </p:txBody>
      </p:sp>
      <p:sp>
        <p:nvSpPr>
          <p:cNvPr id="5" name="Footer Placeholder 4">
            <a:extLst>
              <a:ext uri="{FF2B5EF4-FFF2-40B4-BE49-F238E27FC236}">
                <a16:creationId xmlns:a16="http://schemas.microsoft.com/office/drawing/2014/main" id="{A8ED081C-791F-3E9D-1BF3-A9841513F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E2B1AF-7C46-EBC7-29D4-6DF0C9CDF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E7A609-4ADA-4FDD-96BA-471F6589A6AB}" type="slidenum">
              <a:rPr lang="en-GB" smtClean="0"/>
              <a:t>‹#›</a:t>
            </a:fld>
            <a:endParaRPr lang="en-GB"/>
          </a:p>
        </p:txBody>
      </p:sp>
    </p:spTree>
    <p:extLst>
      <p:ext uri="{BB962C8B-B14F-4D97-AF65-F5344CB8AC3E}">
        <p14:creationId xmlns:p14="http://schemas.microsoft.com/office/powerpoint/2010/main" val="2924339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p:cNvSpPr/>
          <p:nvPr/>
        </p:nvSpPr>
        <p:spPr>
          <a:xfrm>
            <a:off x="0" y="6422135"/>
            <a:ext cx="12192000" cy="435864"/>
          </a:xfrm>
          <a:prstGeom prst="rect">
            <a:avLst/>
          </a:prstGeom>
          <a:solidFill>
            <a:srgbClr val="005EB8"/>
          </a:solidFill>
          <a:ln w="12700">
            <a:miter lim="400000"/>
          </a:ln>
        </p:spPr>
        <p:txBody>
          <a:bodyPr lIns="45719" rIns="45719"/>
          <a:lstStyle/>
          <a:p>
            <a:endParaRPr/>
          </a:p>
        </p:txBody>
      </p:sp>
      <p:pic>
        <p:nvPicPr>
          <p:cNvPr id="3" name="bg object 17" descr="bg object 17"/>
          <p:cNvPicPr>
            <a:picLocks noChangeAspect="1"/>
          </p:cNvPicPr>
          <p:nvPr/>
        </p:nvPicPr>
        <p:blipFill>
          <a:blip r:embed="rId7"/>
          <a:stretch>
            <a:fillRect/>
          </a:stretch>
        </p:blipFill>
        <p:spPr>
          <a:xfrm>
            <a:off x="9332976" y="5935979"/>
            <a:ext cx="2846832" cy="484632"/>
          </a:xfrm>
          <a:prstGeom prst="rect">
            <a:avLst/>
          </a:prstGeom>
          <a:ln w="12700">
            <a:miter lim="400000"/>
          </a:ln>
        </p:spPr>
      </p:pic>
      <p:sp>
        <p:nvSpPr>
          <p:cNvPr id="4"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337974" y="6377940"/>
            <a:ext cx="244426" cy="241648"/>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0809395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1pPr>
      <a:lvl2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2pPr>
      <a:lvl3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3pPr>
      <a:lvl4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4pPr>
      <a:lvl5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5pPr>
      <a:lvl6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6pPr>
      <a:lvl7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7pPr>
      <a:lvl8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8pPr>
      <a:lvl9pPr marL="0" marR="0" indent="0" algn="l"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Trebuchet MS"/>
          <a:ea typeface="Trebuchet MS"/>
          <a:cs typeface="Trebuchet MS"/>
          <a:sym typeface="Trebuchet MS"/>
        </a:defRPr>
      </a:lvl9pPr>
    </p:titleStyle>
    <p:bodyStyle>
      <a:lvl1pPr marL="0" marR="0" indent="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1pPr>
      <a:lvl2pPr marL="0" marR="0" indent="4572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2pPr>
      <a:lvl3pPr marL="0" marR="0" indent="9144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3pPr>
      <a:lvl4pPr marL="0" marR="0" indent="13716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4pPr>
      <a:lvl5pPr marL="0" marR="0" indent="18288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5pPr>
      <a:lvl6pPr marL="0" marR="0" indent="22860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6pPr>
      <a:lvl7pPr marL="0" marR="0" indent="27432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7pPr>
      <a:lvl8pPr marL="0" marR="0" indent="32004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8pPr>
      <a:lvl9pPr marL="0" marR="0" indent="3657600" algn="l" defTabSz="914400" rtl="0" latinLnBrk="0">
        <a:lnSpc>
          <a:spcPct val="100000"/>
        </a:lnSpc>
        <a:spcBef>
          <a:spcPts val="0"/>
        </a:spcBef>
        <a:spcAft>
          <a:spcPts val="0"/>
        </a:spcAft>
        <a:buClrTx/>
        <a:buSzTx/>
        <a:buFontTx/>
        <a:buNone/>
        <a:tabLst/>
        <a:defRPr sz="1000" b="0" i="0" u="none" strike="noStrike" cap="none" spc="0" baseline="0">
          <a:solidFill>
            <a:srgbClr val="000000"/>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FD250-1B54-F433-8598-C743B69F0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C62E4B0-19C6-9786-2B78-5E2E8FFCB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FFD859-16B8-1B91-AD32-80A4A7431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7EBA5-D79C-4837-B31F-705AC66B8CC5}" type="datetimeFigureOut">
              <a:rPr lang="en-ZA" smtClean="0"/>
              <a:t>2025/07/30</a:t>
            </a:fld>
            <a:endParaRPr lang="en-ZA"/>
          </a:p>
        </p:txBody>
      </p:sp>
      <p:sp>
        <p:nvSpPr>
          <p:cNvPr id="5" name="Footer Placeholder 4">
            <a:extLst>
              <a:ext uri="{FF2B5EF4-FFF2-40B4-BE49-F238E27FC236}">
                <a16:creationId xmlns:a16="http://schemas.microsoft.com/office/drawing/2014/main" id="{BD946BCC-6B34-8BDB-AF84-DE6FDBD91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5D56B13E-63A9-A2D0-CA27-98957EE52A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9E2FB-580C-4617-A660-39E0345FE23E}" type="slidenum">
              <a:rPr lang="en-ZA" smtClean="0"/>
              <a:t>‹#›</a:t>
            </a:fld>
            <a:endParaRPr lang="en-ZA"/>
          </a:p>
        </p:txBody>
      </p:sp>
    </p:spTree>
    <p:extLst>
      <p:ext uri="{BB962C8B-B14F-4D97-AF65-F5344CB8AC3E}">
        <p14:creationId xmlns:p14="http://schemas.microsoft.com/office/powerpoint/2010/main" val="36364525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yourhealthdudley.co.uk/" TargetMode="External"/><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mailto:yourhealth.dudley@nhs.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mailto:salbutt@ablhealth.co.uk" TargetMode="External"/><Relationship Id="rId5" Type="http://schemas.openxmlformats.org/officeDocument/2006/relationships/hyperlink" Target="mailto:sfisher@ablhealth.co.uk"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mailto:sukhy.somal@nhs.ne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mailto:sukhy.somal@nhs.net"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hyperlink" Target="https://www.bloodpressureuk.org/know-your-number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hyperlink" Target="https://digital.nhs.uk/data-and-information/publications/statistical/health-survey-for-england/2022-part-2/adult-health#top" TargetMode="Externa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mailto:sukhy.somal@nhs.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https://bihsoc.org/bp-monitors/for-home-us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 y="5379038"/>
            <a:ext cx="12192000" cy="101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E6AB3"/>
                </a:solidFill>
              </a:rPr>
              <a:t>Dudley &amp; Netherton PCN</a:t>
            </a:r>
            <a:br>
              <a:rPr lang="en-GB" sz="3200" b="1" dirty="0">
                <a:solidFill>
                  <a:srgbClr val="0E6AB3"/>
                </a:solidFill>
              </a:rPr>
            </a:br>
            <a:r>
              <a:rPr lang="en-GB" sz="3200" b="1" dirty="0">
                <a:solidFill>
                  <a:srgbClr val="0E6AB3"/>
                </a:solidFill>
              </a:rPr>
              <a:t>Patient Participation Group</a:t>
            </a:r>
          </a:p>
        </p:txBody>
      </p:sp>
    </p:spTree>
    <p:extLst>
      <p:ext uri="{BB962C8B-B14F-4D97-AF65-F5344CB8AC3E}">
        <p14:creationId xmlns:p14="http://schemas.microsoft.com/office/powerpoint/2010/main" val="56948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D670AD-A6A8-1702-AEF0-C5D768E17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1709"/>
            <a:ext cx="12192000" cy="1637330"/>
          </a:xfrm>
          <a:prstGeom prst="rect">
            <a:avLst/>
          </a:prstGeom>
        </p:spPr>
      </p:pic>
      <p:sp>
        <p:nvSpPr>
          <p:cNvPr id="4" name="TextBox 3">
            <a:extLst>
              <a:ext uri="{FF2B5EF4-FFF2-40B4-BE49-F238E27FC236}">
                <a16:creationId xmlns:a16="http://schemas.microsoft.com/office/drawing/2014/main" id="{0509D822-606D-CAA0-5DD1-8ED62A0A6DD3}"/>
              </a:ext>
            </a:extLst>
          </p:cNvPr>
          <p:cNvSpPr txBox="1"/>
          <p:nvPr/>
        </p:nvSpPr>
        <p:spPr>
          <a:xfrm>
            <a:off x="291486" y="442130"/>
            <a:ext cx="40767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Weight Management</a:t>
            </a:r>
          </a:p>
        </p:txBody>
      </p:sp>
      <p:sp>
        <p:nvSpPr>
          <p:cNvPr id="9" name="TextBox 8">
            <a:extLst>
              <a:ext uri="{FF2B5EF4-FFF2-40B4-BE49-F238E27FC236}">
                <a16:creationId xmlns:a16="http://schemas.microsoft.com/office/drawing/2014/main" id="{198E6726-9A0F-53BD-8C27-9AC13FD50735}"/>
              </a:ext>
            </a:extLst>
          </p:cNvPr>
          <p:cNvSpPr txBox="1"/>
          <p:nvPr/>
        </p:nvSpPr>
        <p:spPr>
          <a:xfrm>
            <a:off x="291486" y="1228540"/>
            <a:ext cx="470514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Aldhabi" panose="020F0502020204030204" pitchFamily="2" charset="-78"/>
              </a:rPr>
              <a:t>For people wanting to lose weight and keep it off long-term, our face-to-face </a:t>
            </a: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Aldhabi" panose="020F0502020204030204" pitchFamily="2" charset="-78"/>
              </a:rPr>
              <a:t>weekly classes </a:t>
            </a: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Aldhabi" panose="020F0502020204030204" pitchFamily="2" charset="-78"/>
              </a:rPr>
              <a:t>will help you manage your weight through balanced nutrition and simple exercise</a:t>
            </a:r>
            <a:endPar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Aldhabi" panose="020F0502020204030204"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C767437-2941-2A85-8D97-E9505ED852AA}"/>
              </a:ext>
            </a:extLst>
          </p:cNvPr>
          <p:cNvSpPr txBox="1"/>
          <p:nvPr/>
        </p:nvSpPr>
        <p:spPr>
          <a:xfrm>
            <a:off x="291486" y="2491510"/>
            <a:ext cx="4664748"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rPr>
              <a:t>Participants will receive advice and encouragement to make healthier lifestyle choices, together with light physical activity with a qualified instructor in a group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rPr>
              <a:t>Now also offering </a:t>
            </a: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rPr>
              <a:t>online courses </a:t>
            </a: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rPr>
              <a:t>via Microsoft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rPr>
              <a:t>Female only </a:t>
            </a:r>
            <a:r>
              <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Calibri" panose="020F0502020204030204" pitchFamily="34" charset="0"/>
                <a:cs typeface="+mn-cs"/>
              </a:rPr>
              <a:t>group nutritional/exercise courses</a:t>
            </a:r>
            <a:endParaRPr kumimoji="0" lang="en-GB" sz="18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15CEC44A-ECFC-A7D2-6098-99A6DFADA20D}"/>
              </a:ext>
            </a:extLst>
          </p:cNvPr>
          <p:cNvPicPr>
            <a:picLocks noChangeAspect="1"/>
          </p:cNvPicPr>
          <p:nvPr/>
        </p:nvPicPr>
        <p:blipFill>
          <a:blip r:embed="rId3"/>
          <a:srcRect t="4957" r="6562" b="11353"/>
          <a:stretch/>
        </p:blipFill>
        <p:spPr>
          <a:xfrm>
            <a:off x="8537909" y="3429000"/>
            <a:ext cx="1607007" cy="2093683"/>
          </a:xfrm>
          <a:prstGeom prst="rect">
            <a:avLst/>
          </a:prstGeom>
        </p:spPr>
      </p:pic>
      <p:sp>
        <p:nvSpPr>
          <p:cNvPr id="29" name="TextBox 28">
            <a:extLst>
              <a:ext uri="{FF2B5EF4-FFF2-40B4-BE49-F238E27FC236}">
                <a16:creationId xmlns:a16="http://schemas.microsoft.com/office/drawing/2014/main" id="{CA9CBAD1-EFEB-4F8D-4C63-7060E29F28C3}"/>
              </a:ext>
            </a:extLst>
          </p:cNvPr>
          <p:cNvSpPr txBox="1"/>
          <p:nvPr/>
        </p:nvSpPr>
        <p:spPr>
          <a:xfrm>
            <a:off x="8537909" y="1380857"/>
            <a:ext cx="3454039"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Live, work </a:t>
            </a:r>
            <a:r>
              <a:rPr kumimoji="0" lang="en-GB"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OR</a:t>
            </a:r>
            <a:r>
              <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registered with a GP in the Dudley Borough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BMI Over 25 (or over 23 - Asian ethnicity or any other BAME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F1F1F"/>
                </a:solidFill>
                <a:effectLst/>
                <a:uLnTx/>
                <a:uFillTx/>
                <a:latin typeface="Calibri" panose="020F0502020204030204"/>
                <a:ea typeface="Calibri" panose="020F0502020204030204" pitchFamily="34" charset="0"/>
                <a:cs typeface="Calibri" panose="020F0502020204030204" pitchFamily="34" charset="0"/>
              </a:rPr>
              <a:t>Physical Activity Readiness Questionnaire required</a:t>
            </a:r>
            <a:endPar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463EF4B7-7017-6DE0-4115-075D92A80FD7}"/>
              </a:ext>
            </a:extLst>
          </p:cNvPr>
          <p:cNvSpPr txBox="1"/>
          <p:nvPr/>
        </p:nvSpPr>
        <p:spPr>
          <a:xfrm>
            <a:off x="5247719" y="203138"/>
            <a:ext cx="2953752" cy="58015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Weekly topics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Portion Sizes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Food Labels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Moving More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Snacking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Food &amp; Mood</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Stress Management</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Social Eating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Alcohol</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Back To Basics (Home cooking)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Food Groups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Intuitive Eating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Self Monitoring</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Energy Balance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Weight Gain Factors</a:t>
            </a:r>
          </a:p>
        </p:txBody>
      </p:sp>
      <p:sp>
        <p:nvSpPr>
          <p:cNvPr id="31" name="TextBox 30">
            <a:extLst>
              <a:ext uri="{FF2B5EF4-FFF2-40B4-BE49-F238E27FC236}">
                <a16:creationId xmlns:a16="http://schemas.microsoft.com/office/drawing/2014/main" id="{4DFAC967-2E5C-52B0-1A55-51218470DE85}"/>
              </a:ext>
            </a:extLst>
          </p:cNvPr>
          <p:cNvSpPr txBox="1"/>
          <p:nvPr/>
        </p:nvSpPr>
        <p:spPr>
          <a:xfrm>
            <a:off x="8537909" y="994880"/>
            <a:ext cx="1272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Eligibility</a:t>
            </a:r>
            <a:endParaRPr kumimoji="0" lang="en-GB"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51947B4-69DB-56E9-4321-98FB6DE1A3E0}"/>
              </a:ext>
            </a:extLst>
          </p:cNvPr>
          <p:cNvPicPr>
            <a:picLocks noChangeAspect="1"/>
          </p:cNvPicPr>
          <p:nvPr/>
        </p:nvPicPr>
        <p:blipFill>
          <a:blip r:embed="rId4"/>
          <a:stretch>
            <a:fillRect/>
          </a:stretch>
        </p:blipFill>
        <p:spPr>
          <a:xfrm>
            <a:off x="9222270" y="115843"/>
            <a:ext cx="2769678" cy="957703"/>
          </a:xfrm>
          <a:prstGeom prst="rect">
            <a:avLst/>
          </a:prstGeom>
        </p:spPr>
      </p:pic>
    </p:spTree>
    <p:extLst>
      <p:ext uri="{BB962C8B-B14F-4D97-AF65-F5344CB8AC3E}">
        <p14:creationId xmlns:p14="http://schemas.microsoft.com/office/powerpoint/2010/main" val="72779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74AC9-1B6A-6E1E-6BEE-7C09ABAE0CD1}"/>
              </a:ext>
            </a:extLst>
          </p:cNvPr>
          <p:cNvPicPr>
            <a:picLocks noChangeAspect="1"/>
          </p:cNvPicPr>
          <p:nvPr/>
        </p:nvPicPr>
        <p:blipFill>
          <a:blip r:embed="rId2"/>
          <a:stretch>
            <a:fillRect/>
          </a:stretch>
        </p:blipFill>
        <p:spPr>
          <a:xfrm>
            <a:off x="0" y="5260124"/>
            <a:ext cx="12192000" cy="1633728"/>
          </a:xfrm>
          <a:prstGeom prst="rect">
            <a:avLst/>
          </a:prstGeom>
        </p:spPr>
      </p:pic>
      <p:sp>
        <p:nvSpPr>
          <p:cNvPr id="6" name="TextBox 5">
            <a:extLst>
              <a:ext uri="{FF2B5EF4-FFF2-40B4-BE49-F238E27FC236}">
                <a16:creationId xmlns:a16="http://schemas.microsoft.com/office/drawing/2014/main" id="{D29523E4-81BB-44FE-285B-3617551394E9}"/>
              </a:ext>
            </a:extLst>
          </p:cNvPr>
          <p:cNvSpPr txBox="1"/>
          <p:nvPr/>
        </p:nvSpPr>
        <p:spPr>
          <a:xfrm>
            <a:off x="265471" y="317476"/>
            <a:ext cx="47520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Dudley/Netherton Courses</a:t>
            </a:r>
          </a:p>
        </p:txBody>
      </p:sp>
      <p:sp>
        <p:nvSpPr>
          <p:cNvPr id="7" name="TextBox 6">
            <a:extLst>
              <a:ext uri="{FF2B5EF4-FFF2-40B4-BE49-F238E27FC236}">
                <a16:creationId xmlns:a16="http://schemas.microsoft.com/office/drawing/2014/main" id="{7852152D-652E-B52A-57D1-5D0E87C3DFE9}"/>
              </a:ext>
            </a:extLst>
          </p:cNvPr>
          <p:cNvSpPr txBox="1"/>
          <p:nvPr/>
        </p:nvSpPr>
        <p:spPr>
          <a:xfrm>
            <a:off x="265471" y="1884530"/>
            <a:ext cx="304908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panose="020F0502020204030204"/>
                <a:ea typeface="+mn-ea"/>
                <a:cs typeface="+mn-cs"/>
              </a:rPr>
              <a:t>Smoking Cessation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Castle &amp; Priory Neighbourhood Learning Centre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King Charles House (Main Office, Dudley)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Savoy Centre, Netherton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Dudley Wood Neighbourhood Learning Centre</a:t>
            </a:r>
          </a:p>
        </p:txBody>
      </p:sp>
      <p:sp>
        <p:nvSpPr>
          <p:cNvPr id="8" name="TextBox 7">
            <a:extLst>
              <a:ext uri="{FF2B5EF4-FFF2-40B4-BE49-F238E27FC236}">
                <a16:creationId xmlns:a16="http://schemas.microsoft.com/office/drawing/2014/main" id="{8F047DCC-A841-E3B5-DBF4-E316FDC72EA8}"/>
              </a:ext>
            </a:extLst>
          </p:cNvPr>
          <p:cNvSpPr txBox="1"/>
          <p:nvPr/>
        </p:nvSpPr>
        <p:spPr>
          <a:xfrm>
            <a:off x="8674377" y="1884530"/>
            <a:ext cx="328782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D7D31"/>
                </a:solidFill>
                <a:effectLst/>
                <a:uLnTx/>
                <a:uFillTx/>
                <a:latin typeface="Calibri" panose="020F0502020204030204"/>
                <a:ea typeface="+mn-ea"/>
                <a:cs typeface="+mn-cs"/>
              </a:rPr>
              <a:t>Weight-Management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Priory Hub, Dudley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Netherton Park Hub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Dudley Wood Learning Centre</a:t>
            </a:r>
          </a:p>
        </p:txBody>
      </p:sp>
      <p:pic>
        <p:nvPicPr>
          <p:cNvPr id="9" name="Picture 8">
            <a:extLst>
              <a:ext uri="{FF2B5EF4-FFF2-40B4-BE49-F238E27FC236}">
                <a16:creationId xmlns:a16="http://schemas.microsoft.com/office/drawing/2014/main" id="{D354B8A9-BF4A-D81A-5D08-596657635B64}"/>
              </a:ext>
            </a:extLst>
          </p:cNvPr>
          <p:cNvPicPr>
            <a:picLocks noChangeAspect="1"/>
          </p:cNvPicPr>
          <p:nvPr/>
        </p:nvPicPr>
        <p:blipFill>
          <a:blip r:embed="rId3"/>
          <a:stretch>
            <a:fillRect/>
          </a:stretch>
        </p:blipFill>
        <p:spPr>
          <a:xfrm>
            <a:off x="9078192" y="204982"/>
            <a:ext cx="2769678" cy="957703"/>
          </a:xfrm>
          <a:prstGeom prst="rect">
            <a:avLst/>
          </a:prstGeom>
        </p:spPr>
      </p:pic>
      <p:pic>
        <p:nvPicPr>
          <p:cNvPr id="5" name="Picture 4">
            <a:extLst>
              <a:ext uri="{FF2B5EF4-FFF2-40B4-BE49-F238E27FC236}">
                <a16:creationId xmlns:a16="http://schemas.microsoft.com/office/drawing/2014/main" id="{810EC1AA-FB42-A47E-94DB-DD5B64EBFB0B}"/>
              </a:ext>
            </a:extLst>
          </p:cNvPr>
          <p:cNvPicPr>
            <a:picLocks noChangeAspect="1"/>
          </p:cNvPicPr>
          <p:nvPr/>
        </p:nvPicPr>
        <p:blipFill>
          <a:blip r:embed="rId4"/>
          <a:stretch>
            <a:fillRect/>
          </a:stretch>
        </p:blipFill>
        <p:spPr>
          <a:xfrm>
            <a:off x="4066842" y="952180"/>
            <a:ext cx="3672651" cy="5124808"/>
          </a:xfrm>
          <a:prstGeom prst="rect">
            <a:avLst/>
          </a:prstGeom>
        </p:spPr>
      </p:pic>
      <p:sp>
        <p:nvSpPr>
          <p:cNvPr id="10" name="TextBox 9">
            <a:extLst>
              <a:ext uri="{FF2B5EF4-FFF2-40B4-BE49-F238E27FC236}">
                <a16:creationId xmlns:a16="http://schemas.microsoft.com/office/drawing/2014/main" id="{7501A138-F900-6DC7-9363-D3EEC0165372}"/>
              </a:ext>
            </a:extLst>
          </p:cNvPr>
          <p:cNvSpPr txBox="1"/>
          <p:nvPr/>
        </p:nvSpPr>
        <p:spPr>
          <a:xfrm>
            <a:off x="8414704" y="3806704"/>
            <a:ext cx="3391631" cy="1477328"/>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Brierley Hill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Pensnett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Coseley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Sedgley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Halesowen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Stourbridge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Lye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ONLINE WM COURSES</a:t>
            </a:r>
          </a:p>
        </p:txBody>
      </p:sp>
      <p:sp>
        <p:nvSpPr>
          <p:cNvPr id="11" name="TextBox 10">
            <a:extLst>
              <a:ext uri="{FF2B5EF4-FFF2-40B4-BE49-F238E27FC236}">
                <a16:creationId xmlns:a16="http://schemas.microsoft.com/office/drawing/2014/main" id="{6F06704A-4A32-2183-156C-E45726C60C3A}"/>
              </a:ext>
            </a:extLst>
          </p:cNvPr>
          <p:cNvSpPr txBox="1"/>
          <p:nvPr/>
        </p:nvSpPr>
        <p:spPr>
          <a:xfrm>
            <a:off x="8525228" y="3465638"/>
            <a:ext cx="3170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993D84"/>
                </a:solidFill>
                <a:effectLst/>
                <a:uLnTx/>
                <a:uFillTx/>
                <a:latin typeface="Calibri" panose="020F0502020204030204"/>
                <a:ea typeface="+mn-ea"/>
                <a:cs typeface="+mn-cs"/>
              </a:rPr>
              <a:t>Other Course Locations:</a:t>
            </a:r>
          </a:p>
        </p:txBody>
      </p:sp>
    </p:spTree>
    <p:extLst>
      <p:ext uri="{BB962C8B-B14F-4D97-AF65-F5344CB8AC3E}">
        <p14:creationId xmlns:p14="http://schemas.microsoft.com/office/powerpoint/2010/main" val="321797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A9A8-AA40-99E0-D009-1CCB5F9D6E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78BF5F5-9A0E-372F-ADFC-9B323AE24843}"/>
              </a:ext>
            </a:extLst>
          </p:cNvPr>
          <p:cNvPicPr>
            <a:picLocks noChangeAspect="1"/>
          </p:cNvPicPr>
          <p:nvPr/>
        </p:nvPicPr>
        <p:blipFill>
          <a:blip r:embed="rId2"/>
          <a:stretch>
            <a:fillRect/>
          </a:stretch>
        </p:blipFill>
        <p:spPr>
          <a:xfrm>
            <a:off x="0" y="5224272"/>
            <a:ext cx="12192000" cy="1633728"/>
          </a:xfrm>
          <a:prstGeom prst="rect">
            <a:avLst/>
          </a:prstGeom>
        </p:spPr>
      </p:pic>
      <p:sp>
        <p:nvSpPr>
          <p:cNvPr id="6" name="TextBox 5">
            <a:extLst>
              <a:ext uri="{FF2B5EF4-FFF2-40B4-BE49-F238E27FC236}">
                <a16:creationId xmlns:a16="http://schemas.microsoft.com/office/drawing/2014/main" id="{7B0D27F3-AF82-5E10-94A7-900EC2E8D771}"/>
              </a:ext>
            </a:extLst>
          </p:cNvPr>
          <p:cNvSpPr txBox="1"/>
          <p:nvPr/>
        </p:nvSpPr>
        <p:spPr>
          <a:xfrm>
            <a:off x="344130" y="439890"/>
            <a:ext cx="436844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Family Healthy Lifestyles</a:t>
            </a:r>
          </a:p>
        </p:txBody>
      </p:sp>
      <p:sp>
        <p:nvSpPr>
          <p:cNvPr id="9" name="TextBox 8">
            <a:extLst>
              <a:ext uri="{FF2B5EF4-FFF2-40B4-BE49-F238E27FC236}">
                <a16:creationId xmlns:a16="http://schemas.microsoft.com/office/drawing/2014/main" id="{AD3A55A6-D5AC-64CD-82B8-C96B19B2748D}"/>
              </a:ext>
            </a:extLst>
          </p:cNvPr>
          <p:cNvSpPr txBox="1"/>
          <p:nvPr/>
        </p:nvSpPr>
        <p:spPr>
          <a:xfrm>
            <a:off x="344130" y="1317790"/>
            <a:ext cx="438027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Eligibility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Children aged between 4-18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meets one of the following: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Live in Dudley Borough</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Registered with a Dudley GP</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Child attends a Dudley Borough education setting.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EC8AD37-388B-4B0D-E6E1-A13E546B1B3A}"/>
              </a:ext>
            </a:extLst>
          </p:cNvPr>
          <p:cNvPicPr>
            <a:picLocks noChangeAspect="1"/>
          </p:cNvPicPr>
          <p:nvPr/>
        </p:nvPicPr>
        <p:blipFill>
          <a:blip r:embed="rId3"/>
          <a:stretch>
            <a:fillRect/>
          </a:stretch>
        </p:blipFill>
        <p:spPr>
          <a:xfrm>
            <a:off x="2534265" y="439890"/>
            <a:ext cx="5552604" cy="5849309"/>
          </a:xfrm>
          <a:prstGeom prst="rect">
            <a:avLst/>
          </a:prstGeom>
        </p:spPr>
      </p:pic>
      <p:sp>
        <p:nvSpPr>
          <p:cNvPr id="13" name="Rectangle: Rounded Corners 12">
            <a:extLst>
              <a:ext uri="{FF2B5EF4-FFF2-40B4-BE49-F238E27FC236}">
                <a16:creationId xmlns:a16="http://schemas.microsoft.com/office/drawing/2014/main" id="{9BE529E8-C38D-95CB-216D-2BC80591E2AE}"/>
              </a:ext>
            </a:extLst>
          </p:cNvPr>
          <p:cNvSpPr/>
          <p:nvPr/>
        </p:nvSpPr>
        <p:spPr>
          <a:xfrm>
            <a:off x="8419965" y="1968931"/>
            <a:ext cx="3438939" cy="2733261"/>
          </a:xfrm>
          <a:prstGeom prst="roundRect">
            <a:avLst/>
          </a:prstGeom>
          <a:solidFill>
            <a:srgbClr val="993D8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“He’s got so much more energy and confidence now, he’s started playing football at school which he never would have done before”</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Dudley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panose="020F0502020204030204"/>
                <a:ea typeface="+mn-ea"/>
                <a:cs typeface="+mn-cs"/>
              </a:rPr>
              <a:t>After making small changes with the family service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CA084D02-B1ED-87D8-12AD-70E65CB16C0E}"/>
              </a:ext>
            </a:extLst>
          </p:cNvPr>
          <p:cNvPicPr>
            <a:picLocks noChangeAspect="1"/>
          </p:cNvPicPr>
          <p:nvPr/>
        </p:nvPicPr>
        <p:blipFill>
          <a:blip r:embed="rId4"/>
          <a:stretch>
            <a:fillRect/>
          </a:stretch>
        </p:blipFill>
        <p:spPr>
          <a:xfrm>
            <a:off x="9089226" y="253425"/>
            <a:ext cx="2769678" cy="957703"/>
          </a:xfrm>
          <a:prstGeom prst="rect">
            <a:avLst/>
          </a:prstGeom>
        </p:spPr>
      </p:pic>
    </p:spTree>
    <p:extLst>
      <p:ext uri="{BB962C8B-B14F-4D97-AF65-F5344CB8AC3E}">
        <p14:creationId xmlns:p14="http://schemas.microsoft.com/office/powerpoint/2010/main" val="224368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202763-2493-6949-9838-21121E27B64C}"/>
              </a:ext>
            </a:extLst>
          </p:cNvPr>
          <p:cNvSpPr txBox="1"/>
          <p:nvPr/>
        </p:nvSpPr>
        <p:spPr>
          <a:xfrm>
            <a:off x="547603" y="247673"/>
            <a:ext cx="4531711" cy="646331"/>
          </a:xfrm>
          <a:prstGeom prst="rect">
            <a:avLst/>
          </a:prstGeom>
          <a:noFill/>
        </p:spPr>
        <p:txBody>
          <a:bodyPr wrap="square">
            <a:spAutoFit/>
          </a:bodyPr>
          <a:lstStyle/>
          <a:p>
            <a:r>
              <a:rPr lang="en-US" sz="3600" b="1" kern="1200" dirty="0">
                <a:solidFill>
                  <a:schemeClr val="accent1"/>
                </a:solidFill>
                <a:ea typeface="+mj-ea"/>
                <a:cs typeface="+mj-cs"/>
              </a:rPr>
              <a:t>NHS Health Checks</a:t>
            </a:r>
            <a:endParaRPr lang="en-GB" sz="4000" dirty="0"/>
          </a:p>
        </p:txBody>
      </p:sp>
      <p:sp>
        <p:nvSpPr>
          <p:cNvPr id="7" name="Text Placeholder 2">
            <a:extLst>
              <a:ext uri="{FF2B5EF4-FFF2-40B4-BE49-F238E27FC236}">
                <a16:creationId xmlns:a16="http://schemas.microsoft.com/office/drawing/2014/main" id="{164AFED3-95CE-4959-853C-89B80ABB83A3}"/>
              </a:ext>
            </a:extLst>
          </p:cNvPr>
          <p:cNvSpPr>
            <a:spLocks noGrp="1"/>
          </p:cNvSpPr>
          <p:nvPr>
            <p:ph type="body" idx="1"/>
          </p:nvPr>
        </p:nvSpPr>
        <p:spPr>
          <a:xfrm>
            <a:off x="312070" y="1180695"/>
            <a:ext cx="11474805" cy="4030087"/>
          </a:xfrm>
        </p:spPr>
        <p:txBody>
          <a:bodyPr vert="horz" lIns="91440" tIns="45720" rIns="91440" bIns="45720" rtlCol="0">
            <a:normAutofit fontScale="70000" lnSpcReduction="20000"/>
          </a:bodyPr>
          <a:lstStyle/>
          <a:p>
            <a:pPr algn="ctr"/>
            <a:r>
              <a:rPr lang="en-US" sz="2100" b="1" i="0" u="none" strike="noStrike" baseline="0" dirty="0"/>
              <a:t>Everyone is at risk of developing heart disease, stroke, diabetes, kidney disease and some forms of dementia. The good news is that these conditions can often be prevented.</a:t>
            </a:r>
          </a:p>
          <a:p>
            <a:pPr algn="ctr"/>
            <a:endParaRPr lang="en-US" sz="2100" b="1" dirty="0"/>
          </a:p>
          <a:p>
            <a:pPr algn="ctr">
              <a:lnSpc>
                <a:spcPct val="100000"/>
              </a:lnSpc>
              <a:spcBef>
                <a:spcPts val="0"/>
              </a:spcBef>
            </a:pPr>
            <a:r>
              <a:rPr lang="en-US" sz="2100" b="1" i="0" u="none" strike="noStrike" baseline="0" dirty="0"/>
              <a:t>If you are aged between </a:t>
            </a:r>
            <a:r>
              <a:rPr lang="en-US" sz="2100" b="1" i="0" strike="noStrike" baseline="0" dirty="0"/>
              <a:t>40-74,</a:t>
            </a:r>
            <a:r>
              <a:rPr lang="en-US" sz="2100" b="1" i="0" u="none" strike="noStrike" baseline="0" dirty="0"/>
              <a:t> not </a:t>
            </a:r>
          </a:p>
          <a:p>
            <a:pPr algn="ctr">
              <a:lnSpc>
                <a:spcPct val="100000"/>
              </a:lnSpc>
              <a:spcBef>
                <a:spcPts val="0"/>
              </a:spcBef>
            </a:pPr>
            <a:r>
              <a:rPr lang="en-US" sz="2100" b="1" i="0" u="none" strike="noStrike" baseline="0" dirty="0"/>
              <a:t>previously diagnosed with any of the following, then you may be eligible </a:t>
            </a:r>
          </a:p>
          <a:p>
            <a:pPr algn="ctr">
              <a:lnSpc>
                <a:spcPct val="100000"/>
              </a:lnSpc>
              <a:spcBef>
                <a:spcPts val="0"/>
              </a:spcBef>
            </a:pPr>
            <a:r>
              <a:rPr lang="en-US" sz="2100" b="1" i="0" u="none" strike="noStrike" baseline="0" dirty="0"/>
              <a:t>for a free Health Check.</a:t>
            </a:r>
          </a:p>
          <a:p>
            <a:pPr algn="ctr">
              <a:lnSpc>
                <a:spcPct val="100000"/>
              </a:lnSpc>
              <a:spcBef>
                <a:spcPts val="0"/>
              </a:spcBef>
            </a:pPr>
            <a:endParaRPr lang="en-US" sz="2100" b="1" i="0" u="none" strike="noStrike" baseline="0" dirty="0"/>
          </a:p>
          <a:p>
            <a:pPr marL="228600" algn="ctr">
              <a:lnSpc>
                <a:spcPct val="107000"/>
              </a:lnSpc>
              <a:spcBef>
                <a:spcPts val="0"/>
              </a:spcBef>
            </a:pPr>
            <a:r>
              <a:rPr lang="en-GB" sz="1800" b="1" kern="100" dirty="0">
                <a:effectLst/>
                <a:ea typeface="Aptos" panose="020B0004020202020204" pitchFamily="34" charset="0"/>
                <a:cs typeface="Times New Roman" panose="02020603050405020304" pitchFamily="18" charset="0"/>
              </a:rPr>
              <a:t>Coronary heart disease</a:t>
            </a:r>
          </a:p>
          <a:p>
            <a:pPr marL="228600" algn="ctr">
              <a:lnSpc>
                <a:spcPct val="107000"/>
              </a:lnSpc>
              <a:spcBef>
                <a:spcPts val="0"/>
              </a:spcBef>
            </a:pPr>
            <a:r>
              <a:rPr lang="en-GB" sz="1800" b="1" kern="100" dirty="0">
                <a:solidFill>
                  <a:schemeClr val="accent1">
                    <a:lumMod val="75000"/>
                  </a:schemeClr>
                </a:solidFill>
                <a:effectLst/>
                <a:ea typeface="Aptos" panose="020B0004020202020204" pitchFamily="34" charset="0"/>
                <a:cs typeface="Times New Roman" panose="02020603050405020304" pitchFamily="18" charset="0"/>
              </a:rPr>
              <a:t>Chronic kidney disease (CKD stages 3-5)</a:t>
            </a:r>
          </a:p>
          <a:p>
            <a:pPr marL="228600" algn="ctr">
              <a:lnSpc>
                <a:spcPct val="107000"/>
              </a:lnSpc>
              <a:spcBef>
                <a:spcPts val="0"/>
              </a:spcBef>
            </a:pPr>
            <a:r>
              <a:rPr lang="en-GB" sz="1800" b="1" kern="100" dirty="0">
                <a:effectLst/>
                <a:ea typeface="Aptos" panose="020B0004020202020204" pitchFamily="34" charset="0"/>
                <a:cs typeface="Times New Roman" panose="02020603050405020304" pitchFamily="18" charset="0"/>
              </a:rPr>
              <a:t>Diabetes</a:t>
            </a:r>
          </a:p>
          <a:p>
            <a:pPr marL="228600" algn="ctr">
              <a:lnSpc>
                <a:spcPct val="107000"/>
              </a:lnSpc>
              <a:spcBef>
                <a:spcPts val="0"/>
              </a:spcBef>
            </a:pPr>
            <a:r>
              <a:rPr lang="en-GB" sz="1800" b="1" kern="100" dirty="0">
                <a:solidFill>
                  <a:schemeClr val="accent1">
                    <a:lumMod val="75000"/>
                  </a:schemeClr>
                </a:solidFill>
                <a:effectLst/>
                <a:ea typeface="Aptos" panose="020B0004020202020204" pitchFamily="34" charset="0"/>
                <a:cs typeface="Times New Roman" panose="02020603050405020304" pitchFamily="18" charset="0"/>
              </a:rPr>
              <a:t>Heart Failure</a:t>
            </a:r>
          </a:p>
          <a:p>
            <a:pPr marL="228600" algn="ctr">
              <a:lnSpc>
                <a:spcPct val="107000"/>
              </a:lnSpc>
              <a:spcBef>
                <a:spcPts val="0"/>
              </a:spcBef>
            </a:pPr>
            <a:r>
              <a:rPr lang="en-GB" sz="1800" b="1" kern="100" dirty="0">
                <a:effectLst/>
                <a:ea typeface="Aptos" panose="020B0004020202020204" pitchFamily="34" charset="0"/>
                <a:cs typeface="Times New Roman" panose="02020603050405020304" pitchFamily="18" charset="0"/>
              </a:rPr>
              <a:t>Previous stroke</a:t>
            </a:r>
          </a:p>
          <a:p>
            <a:pPr marL="228600" algn="ctr">
              <a:lnSpc>
                <a:spcPct val="107000"/>
              </a:lnSpc>
              <a:spcBef>
                <a:spcPts val="0"/>
              </a:spcBef>
            </a:pPr>
            <a:r>
              <a:rPr lang="en-GB" sz="1800" b="1" kern="100" dirty="0">
                <a:solidFill>
                  <a:schemeClr val="accent1">
                    <a:lumMod val="75000"/>
                  </a:schemeClr>
                </a:solidFill>
                <a:effectLst/>
                <a:ea typeface="Aptos" panose="020B0004020202020204" pitchFamily="34" charset="0"/>
                <a:cs typeface="Times New Roman" panose="02020603050405020304" pitchFamily="18" charset="0"/>
              </a:rPr>
              <a:t>Peripheral Arterial Disease</a:t>
            </a:r>
          </a:p>
          <a:p>
            <a:pPr marL="228600" algn="ctr">
              <a:lnSpc>
                <a:spcPct val="107000"/>
              </a:lnSpc>
              <a:spcBef>
                <a:spcPts val="0"/>
              </a:spcBef>
            </a:pPr>
            <a:r>
              <a:rPr lang="en-GB" sz="1800" b="1" kern="100" dirty="0">
                <a:effectLst/>
                <a:ea typeface="Aptos" panose="020B0004020202020204" pitchFamily="34" charset="0"/>
                <a:cs typeface="Times New Roman" panose="02020603050405020304" pitchFamily="18" charset="0"/>
              </a:rPr>
              <a:t>Hypertension </a:t>
            </a:r>
          </a:p>
          <a:p>
            <a:pPr marL="228600" algn="ctr">
              <a:lnSpc>
                <a:spcPct val="107000"/>
              </a:lnSpc>
              <a:spcBef>
                <a:spcPts val="0"/>
              </a:spcBef>
            </a:pPr>
            <a:r>
              <a:rPr lang="en-GB" sz="1800" b="1" kern="100" dirty="0">
                <a:solidFill>
                  <a:schemeClr val="accent1">
                    <a:lumMod val="75000"/>
                  </a:schemeClr>
                </a:solidFill>
                <a:effectLst/>
                <a:ea typeface="Aptos" panose="020B0004020202020204" pitchFamily="34" charset="0"/>
                <a:cs typeface="Times New Roman" panose="02020603050405020304" pitchFamily="18" charset="0"/>
              </a:rPr>
              <a:t>Familial Hypercholesterolaemia</a:t>
            </a:r>
          </a:p>
          <a:p>
            <a:pPr marL="228600" algn="ctr">
              <a:lnSpc>
                <a:spcPct val="107000"/>
              </a:lnSpc>
              <a:spcBef>
                <a:spcPts val="0"/>
              </a:spcBef>
            </a:pPr>
            <a:r>
              <a:rPr lang="en-GB" sz="1800" b="1" kern="100" dirty="0">
                <a:effectLst/>
                <a:ea typeface="Aptos" panose="020B0004020202020204" pitchFamily="34" charset="0"/>
                <a:cs typeface="Times New Roman" panose="02020603050405020304" pitchFamily="18" charset="0"/>
              </a:rPr>
              <a:t>Atrial Fibrillation</a:t>
            </a:r>
          </a:p>
          <a:p>
            <a:pPr marL="228600" algn="ctr">
              <a:lnSpc>
                <a:spcPct val="107000"/>
              </a:lnSpc>
              <a:spcBef>
                <a:spcPts val="0"/>
              </a:spcBef>
            </a:pPr>
            <a:r>
              <a:rPr lang="en-GB" sz="1800" b="1" kern="100" dirty="0">
                <a:solidFill>
                  <a:schemeClr val="accent1">
                    <a:lumMod val="75000"/>
                  </a:schemeClr>
                </a:solidFill>
                <a:effectLst/>
                <a:ea typeface="Aptos" panose="020B0004020202020204" pitchFamily="34" charset="0"/>
                <a:cs typeface="Times New Roman" panose="02020603050405020304" pitchFamily="18" charset="0"/>
              </a:rPr>
              <a:t>Transient Ischaemic Attack (TIA)</a:t>
            </a:r>
          </a:p>
          <a:p>
            <a:pPr marL="228600" algn="ctr">
              <a:lnSpc>
                <a:spcPct val="107000"/>
              </a:lnSpc>
              <a:spcBef>
                <a:spcPts val="0"/>
              </a:spcBef>
            </a:pPr>
            <a:r>
              <a:rPr lang="en-GB" sz="1800" b="1" kern="100" dirty="0">
                <a:effectLst/>
                <a:ea typeface="Aptos" panose="020B0004020202020204" pitchFamily="34" charset="0"/>
                <a:cs typeface="Times New Roman" panose="02020603050405020304" pitchFamily="18" charset="0"/>
              </a:rPr>
              <a:t>Prescribed statins or hypertensives</a:t>
            </a:r>
          </a:p>
          <a:p>
            <a:pPr marL="228600" algn="ctr">
              <a:lnSpc>
                <a:spcPct val="107000"/>
              </a:lnSpc>
              <a:spcBef>
                <a:spcPts val="0"/>
              </a:spcBef>
            </a:pPr>
            <a:endParaRPr lang="en-GB" sz="1800" b="1" kern="100" dirty="0">
              <a:ea typeface="Aptos" panose="020B0004020202020204" pitchFamily="34" charset="0"/>
              <a:cs typeface="Times New Roman" panose="02020603050405020304" pitchFamily="18" charset="0"/>
            </a:endParaRPr>
          </a:p>
          <a:p>
            <a:pPr marL="228600" algn="ctr">
              <a:lnSpc>
                <a:spcPct val="107000"/>
              </a:lnSpc>
              <a:spcBef>
                <a:spcPts val="0"/>
              </a:spcBef>
            </a:pPr>
            <a:endParaRPr lang="en-GB" sz="1800" b="1" kern="100" dirty="0">
              <a:ea typeface="Aptos" panose="020B0004020202020204" pitchFamily="34" charset="0"/>
              <a:cs typeface="Times New Roman" panose="02020603050405020304" pitchFamily="18" charset="0"/>
            </a:endParaRPr>
          </a:p>
          <a:p>
            <a:pPr marL="228600" algn="ctr">
              <a:lnSpc>
                <a:spcPct val="107000"/>
              </a:lnSpc>
              <a:spcBef>
                <a:spcPts val="0"/>
              </a:spcBef>
            </a:pPr>
            <a:r>
              <a:rPr lang="en-GB" sz="1800" b="1" kern="100" dirty="0">
                <a:solidFill>
                  <a:srgbClr val="0070C0"/>
                </a:solidFill>
                <a:ea typeface="Aptos" panose="020B0004020202020204" pitchFamily="34" charset="0"/>
                <a:cs typeface="Times New Roman" panose="02020603050405020304" pitchFamily="18" charset="0"/>
              </a:rPr>
              <a:t>If you do have any of the above or are below the age of 40, we also offer Mini Health checks, which involves a lifestyle assessment, BMI measurement and blood pressure checks</a:t>
            </a:r>
            <a:endParaRPr lang="en-GB" sz="1800" b="1" kern="100" dirty="0">
              <a:solidFill>
                <a:srgbClr val="0070C0"/>
              </a:solidFill>
              <a:effectLst/>
              <a:ea typeface="Aptos" panose="020B0004020202020204" pitchFamily="34" charset="0"/>
              <a:cs typeface="Times New Roman" panose="02020603050405020304" pitchFamily="18" charset="0"/>
            </a:endParaRPr>
          </a:p>
          <a:p>
            <a:pPr algn="ctr">
              <a:lnSpc>
                <a:spcPct val="100000"/>
              </a:lnSpc>
              <a:spcBef>
                <a:spcPts val="0"/>
              </a:spcBef>
            </a:pPr>
            <a:endParaRPr lang="en-US" sz="1400" b="0" i="0" u="none" strike="noStrike" baseline="0" dirty="0"/>
          </a:p>
          <a:p>
            <a:pPr algn="ctr"/>
            <a:endParaRPr lang="en-US" sz="1400" kern="1200" dirty="0">
              <a:solidFill>
                <a:schemeClr val="tx1"/>
              </a:solidFill>
              <a:ea typeface="+mn-ea"/>
              <a:cs typeface="+mn-cs"/>
            </a:endParaRPr>
          </a:p>
        </p:txBody>
      </p:sp>
      <p:pic>
        <p:nvPicPr>
          <p:cNvPr id="8" name="Picture 7">
            <a:extLst>
              <a:ext uri="{FF2B5EF4-FFF2-40B4-BE49-F238E27FC236}">
                <a16:creationId xmlns:a16="http://schemas.microsoft.com/office/drawing/2014/main" id="{9FDFE9FA-793C-ED65-9EF5-0C461DF95302}"/>
              </a:ext>
            </a:extLst>
          </p:cNvPr>
          <p:cNvPicPr>
            <a:picLocks noChangeAspect="1"/>
          </p:cNvPicPr>
          <p:nvPr/>
        </p:nvPicPr>
        <p:blipFill>
          <a:blip r:embed="rId2"/>
          <a:stretch>
            <a:fillRect/>
          </a:stretch>
        </p:blipFill>
        <p:spPr>
          <a:xfrm>
            <a:off x="803808" y="5365819"/>
            <a:ext cx="2296845" cy="1176125"/>
          </a:xfrm>
          <a:prstGeom prst="rect">
            <a:avLst/>
          </a:prstGeom>
        </p:spPr>
      </p:pic>
      <p:pic>
        <p:nvPicPr>
          <p:cNvPr id="9" name="Picture 8">
            <a:extLst>
              <a:ext uri="{FF2B5EF4-FFF2-40B4-BE49-F238E27FC236}">
                <a16:creationId xmlns:a16="http://schemas.microsoft.com/office/drawing/2014/main" id="{7AC4A35A-4625-7336-ECED-4ADC99DE751E}"/>
              </a:ext>
            </a:extLst>
          </p:cNvPr>
          <p:cNvPicPr>
            <a:picLocks noChangeAspect="1"/>
          </p:cNvPicPr>
          <p:nvPr/>
        </p:nvPicPr>
        <p:blipFill>
          <a:blip r:embed="rId3"/>
          <a:stretch>
            <a:fillRect/>
          </a:stretch>
        </p:blipFill>
        <p:spPr>
          <a:xfrm>
            <a:off x="3662583" y="5369793"/>
            <a:ext cx="1552511" cy="1189424"/>
          </a:xfrm>
          <a:prstGeom prst="rect">
            <a:avLst/>
          </a:prstGeom>
        </p:spPr>
      </p:pic>
      <p:pic>
        <p:nvPicPr>
          <p:cNvPr id="10" name="Picture 9">
            <a:extLst>
              <a:ext uri="{FF2B5EF4-FFF2-40B4-BE49-F238E27FC236}">
                <a16:creationId xmlns:a16="http://schemas.microsoft.com/office/drawing/2014/main" id="{D5ECBE70-DE62-FC3F-E487-CC370C3569A9}"/>
              </a:ext>
            </a:extLst>
          </p:cNvPr>
          <p:cNvPicPr>
            <a:picLocks noChangeAspect="1"/>
          </p:cNvPicPr>
          <p:nvPr/>
        </p:nvPicPr>
        <p:blipFill>
          <a:blip r:embed="rId4"/>
          <a:stretch>
            <a:fillRect/>
          </a:stretch>
        </p:blipFill>
        <p:spPr>
          <a:xfrm>
            <a:off x="9499062" y="5465838"/>
            <a:ext cx="2189462" cy="997334"/>
          </a:xfrm>
          <a:prstGeom prst="rect">
            <a:avLst/>
          </a:prstGeom>
        </p:spPr>
      </p:pic>
      <p:sp>
        <p:nvSpPr>
          <p:cNvPr id="11" name="Rectangle 10">
            <a:extLst>
              <a:ext uri="{FF2B5EF4-FFF2-40B4-BE49-F238E27FC236}">
                <a16:creationId xmlns:a16="http://schemas.microsoft.com/office/drawing/2014/main" id="{5C5E5783-DF57-B243-991F-2D779084FAA6}"/>
              </a:ext>
            </a:extLst>
          </p:cNvPr>
          <p:cNvSpPr/>
          <p:nvPr/>
        </p:nvSpPr>
        <p:spPr>
          <a:xfrm rot="20016812">
            <a:off x="8380814" y="2503242"/>
            <a:ext cx="3435871" cy="1384995"/>
          </a:xfrm>
          <a:prstGeom prst="rect">
            <a:avLst/>
          </a:prstGeom>
          <a:noFill/>
        </p:spPr>
        <p:txBody>
          <a:bodyPr wrap="squar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rPr>
              <a:t>Workplace Health Check </a:t>
            </a:r>
          </a:p>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rPr>
              <a:t>days also available</a:t>
            </a:r>
          </a:p>
        </p:txBody>
      </p:sp>
      <p:pic>
        <p:nvPicPr>
          <p:cNvPr id="12" name="Picture 11">
            <a:extLst>
              <a:ext uri="{FF2B5EF4-FFF2-40B4-BE49-F238E27FC236}">
                <a16:creationId xmlns:a16="http://schemas.microsoft.com/office/drawing/2014/main" id="{F2C7DC13-8177-DDD1-FDDC-55F3CCECB1B2}"/>
              </a:ext>
            </a:extLst>
          </p:cNvPr>
          <p:cNvPicPr>
            <a:picLocks noChangeAspect="1"/>
          </p:cNvPicPr>
          <p:nvPr/>
        </p:nvPicPr>
        <p:blipFill>
          <a:blip r:embed="rId5"/>
          <a:stretch>
            <a:fillRect/>
          </a:stretch>
        </p:blipFill>
        <p:spPr>
          <a:xfrm>
            <a:off x="6049473" y="5393759"/>
            <a:ext cx="2887659" cy="1141492"/>
          </a:xfrm>
          <a:prstGeom prst="rect">
            <a:avLst/>
          </a:prstGeom>
        </p:spPr>
      </p:pic>
      <p:pic>
        <p:nvPicPr>
          <p:cNvPr id="2" name="Picture 1">
            <a:extLst>
              <a:ext uri="{FF2B5EF4-FFF2-40B4-BE49-F238E27FC236}">
                <a16:creationId xmlns:a16="http://schemas.microsoft.com/office/drawing/2014/main" id="{44F83A9D-A522-0DBF-B747-8103958F8308}"/>
              </a:ext>
            </a:extLst>
          </p:cNvPr>
          <p:cNvPicPr>
            <a:picLocks noChangeAspect="1"/>
          </p:cNvPicPr>
          <p:nvPr/>
        </p:nvPicPr>
        <p:blipFill>
          <a:blip r:embed="rId6"/>
          <a:stretch>
            <a:fillRect/>
          </a:stretch>
        </p:blipFill>
        <p:spPr>
          <a:xfrm>
            <a:off x="9208954" y="159607"/>
            <a:ext cx="2769678" cy="957703"/>
          </a:xfrm>
          <a:prstGeom prst="rect">
            <a:avLst/>
          </a:prstGeom>
        </p:spPr>
      </p:pic>
    </p:spTree>
    <p:extLst>
      <p:ext uri="{BB962C8B-B14F-4D97-AF65-F5344CB8AC3E}">
        <p14:creationId xmlns:p14="http://schemas.microsoft.com/office/powerpoint/2010/main" val="72696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13E5C-0CD1-8F65-E55B-D0A68EB0623B}"/>
              </a:ext>
            </a:extLst>
          </p:cNvPr>
          <p:cNvPicPr>
            <a:picLocks noChangeAspect="1"/>
          </p:cNvPicPr>
          <p:nvPr/>
        </p:nvPicPr>
        <p:blipFill>
          <a:blip r:embed="rId2"/>
          <a:stretch>
            <a:fillRect/>
          </a:stretch>
        </p:blipFill>
        <p:spPr>
          <a:xfrm>
            <a:off x="0" y="5224272"/>
            <a:ext cx="12192000" cy="1633728"/>
          </a:xfrm>
          <a:prstGeom prst="rect">
            <a:avLst/>
          </a:prstGeom>
        </p:spPr>
      </p:pic>
      <p:pic>
        <p:nvPicPr>
          <p:cNvPr id="5" name="Picture 4">
            <a:extLst>
              <a:ext uri="{FF2B5EF4-FFF2-40B4-BE49-F238E27FC236}">
                <a16:creationId xmlns:a16="http://schemas.microsoft.com/office/drawing/2014/main" id="{6B542A8B-2B40-3657-416F-98FFC0BE58F6}"/>
              </a:ext>
            </a:extLst>
          </p:cNvPr>
          <p:cNvPicPr>
            <a:picLocks noChangeAspect="1"/>
          </p:cNvPicPr>
          <p:nvPr/>
        </p:nvPicPr>
        <p:blipFill>
          <a:blip r:embed="rId3"/>
          <a:stretch>
            <a:fillRect/>
          </a:stretch>
        </p:blipFill>
        <p:spPr>
          <a:xfrm>
            <a:off x="9001760" y="319234"/>
            <a:ext cx="2769678" cy="957703"/>
          </a:xfrm>
          <a:prstGeom prst="rect">
            <a:avLst/>
          </a:prstGeom>
        </p:spPr>
      </p:pic>
      <p:sp>
        <p:nvSpPr>
          <p:cNvPr id="6" name="TextBox 5">
            <a:extLst>
              <a:ext uri="{FF2B5EF4-FFF2-40B4-BE49-F238E27FC236}">
                <a16:creationId xmlns:a16="http://schemas.microsoft.com/office/drawing/2014/main" id="{D20D6E87-5BCC-8A9D-B8F4-5041C2498087}"/>
              </a:ext>
            </a:extLst>
          </p:cNvPr>
          <p:cNvSpPr txBox="1"/>
          <p:nvPr/>
        </p:nvSpPr>
        <p:spPr>
          <a:xfrm>
            <a:off x="420562" y="307775"/>
            <a:ext cx="3870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Steps-to-Health</a:t>
            </a:r>
          </a:p>
        </p:txBody>
      </p:sp>
      <p:sp>
        <p:nvSpPr>
          <p:cNvPr id="7" name="TextBox 6">
            <a:extLst>
              <a:ext uri="{FF2B5EF4-FFF2-40B4-BE49-F238E27FC236}">
                <a16:creationId xmlns:a16="http://schemas.microsoft.com/office/drawing/2014/main" id="{851097B2-9955-7984-6175-743A0F3215FD}"/>
              </a:ext>
            </a:extLst>
          </p:cNvPr>
          <p:cNvSpPr txBox="1"/>
          <p:nvPr/>
        </p:nvSpPr>
        <p:spPr>
          <a:xfrm>
            <a:off x="652669" y="1074509"/>
            <a:ext cx="691100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We work in partnership with Dudley Leisure Centres to provide forms for discounted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Duncan Edwards Leisure Centre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Halesowen Leisure Centre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Crystal Leisure Centre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£23 per month direct debit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50% off ‘pay and play’</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Eligibility: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Clients must live, work or be registered at a Dudley GP</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Cannot already hold a membership (or within last 6months)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Can only use the form once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D358891-FB6A-0007-96F0-A707F34C95F3}"/>
              </a:ext>
            </a:extLst>
          </p:cNvPr>
          <p:cNvPicPr>
            <a:picLocks noChangeAspect="1"/>
          </p:cNvPicPr>
          <p:nvPr/>
        </p:nvPicPr>
        <p:blipFill>
          <a:blip r:embed="rId4"/>
          <a:stretch>
            <a:fillRect/>
          </a:stretch>
        </p:blipFill>
        <p:spPr>
          <a:xfrm>
            <a:off x="6508669" y="2536229"/>
            <a:ext cx="5143500" cy="1428750"/>
          </a:xfrm>
          <a:prstGeom prst="rect">
            <a:avLst/>
          </a:prstGeom>
        </p:spPr>
      </p:pic>
    </p:spTree>
    <p:extLst>
      <p:ext uri="{BB962C8B-B14F-4D97-AF65-F5344CB8AC3E}">
        <p14:creationId xmlns:p14="http://schemas.microsoft.com/office/powerpoint/2010/main" val="366121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DFB02-301A-B529-7244-9BAD71ECDF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915079-ECF7-B076-FA40-F35E6C8DB167}"/>
              </a:ext>
            </a:extLst>
          </p:cNvPr>
          <p:cNvPicPr>
            <a:picLocks noChangeAspect="1"/>
          </p:cNvPicPr>
          <p:nvPr/>
        </p:nvPicPr>
        <p:blipFill>
          <a:blip r:embed="rId2"/>
          <a:stretch>
            <a:fillRect/>
          </a:stretch>
        </p:blipFill>
        <p:spPr>
          <a:xfrm>
            <a:off x="0" y="5224272"/>
            <a:ext cx="12192000" cy="1633728"/>
          </a:xfrm>
          <a:prstGeom prst="rect">
            <a:avLst/>
          </a:prstGeom>
        </p:spPr>
      </p:pic>
      <p:sp>
        <p:nvSpPr>
          <p:cNvPr id="6" name="TextBox 5">
            <a:extLst>
              <a:ext uri="{FF2B5EF4-FFF2-40B4-BE49-F238E27FC236}">
                <a16:creationId xmlns:a16="http://schemas.microsoft.com/office/drawing/2014/main" id="{94693F7A-76E1-1267-2F66-959A901DE1A7}"/>
              </a:ext>
            </a:extLst>
          </p:cNvPr>
          <p:cNvSpPr txBox="1"/>
          <p:nvPr/>
        </p:nvSpPr>
        <p:spPr>
          <a:xfrm>
            <a:off x="344129" y="391447"/>
            <a:ext cx="5360932" cy="584775"/>
          </a:xfrm>
          <a:prstGeom prst="rect">
            <a:avLst/>
          </a:prstGeom>
          <a:noFill/>
        </p:spPr>
        <p:txBody>
          <a:bodyPr wrap="square" rtlCol="0">
            <a:spAutoFit/>
          </a:bodyPr>
          <a:lstStyle/>
          <a:p>
            <a:r>
              <a:rPr lang="en-GB" sz="3200" b="1" dirty="0"/>
              <a:t>How to Refer to Our Services:</a:t>
            </a:r>
          </a:p>
        </p:txBody>
      </p:sp>
      <p:sp>
        <p:nvSpPr>
          <p:cNvPr id="2" name="TextBox 1">
            <a:extLst>
              <a:ext uri="{FF2B5EF4-FFF2-40B4-BE49-F238E27FC236}">
                <a16:creationId xmlns:a16="http://schemas.microsoft.com/office/drawing/2014/main" id="{8D3AC0AA-DE8F-B0DB-C0AA-B783E43A1F91}"/>
              </a:ext>
            </a:extLst>
          </p:cNvPr>
          <p:cNvSpPr txBox="1"/>
          <p:nvPr/>
        </p:nvSpPr>
        <p:spPr>
          <a:xfrm>
            <a:off x="344129" y="1499809"/>
            <a:ext cx="5360932" cy="3139321"/>
          </a:xfrm>
          <a:prstGeom prst="rect">
            <a:avLst/>
          </a:prstGeom>
          <a:noFill/>
        </p:spPr>
        <p:txBody>
          <a:bodyPr wrap="square" rtlCol="0">
            <a:spAutoFit/>
          </a:bodyPr>
          <a:lstStyle/>
          <a:p>
            <a:pPr marL="342900" indent="-342900">
              <a:buAutoNum type="arabicParenR"/>
            </a:pPr>
            <a:r>
              <a:rPr lang="en-GB" dirty="0"/>
              <a:t>Via our website: </a:t>
            </a:r>
            <a:r>
              <a:rPr lang="en-GB" b="1" dirty="0">
                <a:hlinkClick r:id="rId3"/>
              </a:rPr>
              <a:t>https://yourhealthdudley.co.uk/</a:t>
            </a:r>
            <a:endParaRPr lang="en-GB" b="1" dirty="0"/>
          </a:p>
          <a:p>
            <a:pPr marL="342900" indent="-342900">
              <a:buAutoNum type="arabicParenR"/>
            </a:pPr>
            <a:endParaRPr lang="en-GB" dirty="0"/>
          </a:p>
          <a:p>
            <a:pPr marL="342900" indent="-342900">
              <a:buAutoNum type="arabicParenR"/>
            </a:pPr>
            <a:endParaRPr lang="en-GB" dirty="0"/>
          </a:p>
          <a:p>
            <a:pPr marL="342900" indent="-342900">
              <a:buAutoNum type="arabicParenR"/>
            </a:pPr>
            <a:r>
              <a:rPr lang="en-GB" dirty="0"/>
              <a:t>Calling </a:t>
            </a:r>
            <a:r>
              <a:rPr lang="en-GB" b="1" dirty="0"/>
              <a:t>01384 732 402</a:t>
            </a:r>
          </a:p>
          <a:p>
            <a:pPr marL="342900" indent="-342900">
              <a:buAutoNum type="arabicParenR"/>
            </a:pPr>
            <a:endParaRPr lang="en-GB" dirty="0"/>
          </a:p>
          <a:p>
            <a:pPr marL="342900" indent="-342900">
              <a:buAutoNum type="arabicParenR"/>
            </a:pPr>
            <a:endParaRPr lang="en-GB" dirty="0"/>
          </a:p>
          <a:p>
            <a:pPr marL="342900" indent="-342900">
              <a:buAutoNum type="arabicParenR"/>
            </a:pPr>
            <a:r>
              <a:rPr lang="en-GB" dirty="0"/>
              <a:t>Emailing us via </a:t>
            </a:r>
            <a:r>
              <a:rPr lang="en-GB" b="1" dirty="0">
                <a:hlinkClick r:id="rId4"/>
              </a:rPr>
              <a:t>yourhealth.dudley@nhs.net</a:t>
            </a:r>
            <a:endParaRPr lang="en-GB" b="1" dirty="0"/>
          </a:p>
          <a:p>
            <a:pPr marL="342900" indent="-342900">
              <a:buAutoNum type="arabicParenR"/>
            </a:pPr>
            <a:endParaRPr lang="en-GB" b="1" dirty="0"/>
          </a:p>
          <a:p>
            <a:pPr marL="342900" indent="-342900">
              <a:buAutoNum type="arabicParenR"/>
            </a:pPr>
            <a:endParaRPr lang="en-GB" b="1" dirty="0"/>
          </a:p>
          <a:p>
            <a:r>
              <a:rPr lang="en-GB" b="1" dirty="0"/>
              <a:t>We accept both self and professional referrals</a:t>
            </a:r>
          </a:p>
          <a:p>
            <a:endParaRPr lang="en-GB" dirty="0"/>
          </a:p>
        </p:txBody>
      </p:sp>
      <p:pic>
        <p:nvPicPr>
          <p:cNvPr id="10" name="Picture 9">
            <a:extLst>
              <a:ext uri="{FF2B5EF4-FFF2-40B4-BE49-F238E27FC236}">
                <a16:creationId xmlns:a16="http://schemas.microsoft.com/office/drawing/2014/main" id="{2195CC30-62E0-0FE1-0F5E-C466229B8DF7}"/>
              </a:ext>
            </a:extLst>
          </p:cNvPr>
          <p:cNvPicPr>
            <a:picLocks noChangeAspect="1"/>
          </p:cNvPicPr>
          <p:nvPr/>
        </p:nvPicPr>
        <p:blipFill>
          <a:blip r:embed="rId5"/>
          <a:srcRect r="1774" b="39868"/>
          <a:stretch>
            <a:fillRect/>
          </a:stretch>
        </p:blipFill>
        <p:spPr>
          <a:xfrm>
            <a:off x="5860027" y="1345404"/>
            <a:ext cx="5987844" cy="1633729"/>
          </a:xfrm>
          <a:prstGeom prst="rect">
            <a:avLst/>
          </a:prstGeom>
        </p:spPr>
      </p:pic>
      <p:cxnSp>
        <p:nvCxnSpPr>
          <p:cNvPr id="12" name="Straight Arrow Connector 11">
            <a:extLst>
              <a:ext uri="{FF2B5EF4-FFF2-40B4-BE49-F238E27FC236}">
                <a16:creationId xmlns:a16="http://schemas.microsoft.com/office/drawing/2014/main" id="{7D550E4C-1485-1CCB-D18D-8A1B35E331B1}"/>
              </a:ext>
            </a:extLst>
          </p:cNvPr>
          <p:cNvCxnSpPr>
            <a:cxnSpLocks/>
          </p:cNvCxnSpPr>
          <p:nvPr/>
        </p:nvCxnSpPr>
        <p:spPr>
          <a:xfrm flipV="1">
            <a:off x="9699074" y="1673732"/>
            <a:ext cx="1190445" cy="3677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CAB8C174-76C3-615F-2E53-43B9D27B780D}"/>
              </a:ext>
            </a:extLst>
          </p:cNvPr>
          <p:cNvPicPr>
            <a:picLocks noChangeAspect="1"/>
          </p:cNvPicPr>
          <p:nvPr/>
        </p:nvPicPr>
        <p:blipFill>
          <a:blip r:embed="rId6"/>
          <a:stretch>
            <a:fillRect/>
          </a:stretch>
        </p:blipFill>
        <p:spPr>
          <a:xfrm>
            <a:off x="6690523" y="3347922"/>
            <a:ext cx="4163007" cy="2324425"/>
          </a:xfrm>
          <a:prstGeom prst="rect">
            <a:avLst/>
          </a:prstGeom>
        </p:spPr>
      </p:pic>
      <p:pic>
        <p:nvPicPr>
          <p:cNvPr id="19" name="Picture 18">
            <a:extLst>
              <a:ext uri="{FF2B5EF4-FFF2-40B4-BE49-F238E27FC236}">
                <a16:creationId xmlns:a16="http://schemas.microsoft.com/office/drawing/2014/main" id="{14E01590-BF5C-D3B1-F4A5-D03D7B6D7F90}"/>
              </a:ext>
            </a:extLst>
          </p:cNvPr>
          <p:cNvPicPr>
            <a:picLocks noChangeAspect="1"/>
          </p:cNvPicPr>
          <p:nvPr/>
        </p:nvPicPr>
        <p:blipFill>
          <a:blip r:embed="rId7"/>
          <a:stretch>
            <a:fillRect/>
          </a:stretch>
        </p:blipFill>
        <p:spPr>
          <a:xfrm>
            <a:off x="9753600" y="171022"/>
            <a:ext cx="2271838" cy="785559"/>
          </a:xfrm>
          <a:prstGeom prst="rect">
            <a:avLst/>
          </a:prstGeom>
        </p:spPr>
      </p:pic>
    </p:spTree>
    <p:extLst>
      <p:ext uri="{BB962C8B-B14F-4D97-AF65-F5344CB8AC3E}">
        <p14:creationId xmlns:p14="http://schemas.microsoft.com/office/powerpoint/2010/main" val="334731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B898C9-0DB3-36C0-083F-DAC998985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20670"/>
            <a:ext cx="12192000" cy="1637330"/>
          </a:xfrm>
          <a:prstGeom prst="rect">
            <a:avLst/>
          </a:prstGeom>
        </p:spPr>
      </p:pic>
      <p:sp>
        <p:nvSpPr>
          <p:cNvPr id="7" name="Rectangle 6">
            <a:extLst>
              <a:ext uri="{FF2B5EF4-FFF2-40B4-BE49-F238E27FC236}">
                <a16:creationId xmlns:a16="http://schemas.microsoft.com/office/drawing/2014/main" id="{89475B7A-1BAA-CC21-D3A9-18BC9FC5D094}"/>
              </a:ext>
            </a:extLst>
          </p:cNvPr>
          <p:cNvSpPr/>
          <p:nvPr/>
        </p:nvSpPr>
        <p:spPr>
          <a:xfrm>
            <a:off x="167987" y="398312"/>
            <a:ext cx="7188122"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highlight>
                  <a:srgbClr val="FF9966"/>
                </a:highlight>
                <a:uLnTx/>
                <a:uFillTx/>
                <a:latin typeface="Calibri" panose="020F0502020204030204"/>
                <a:ea typeface="+mn-ea"/>
                <a:cs typeface="+mn-cs"/>
              </a:rPr>
              <a:t>Thank You For Listening!</a:t>
            </a:r>
          </a:p>
        </p:txBody>
      </p:sp>
      <p:sp>
        <p:nvSpPr>
          <p:cNvPr id="8" name="Rectangle 7">
            <a:extLst>
              <a:ext uri="{FF2B5EF4-FFF2-40B4-BE49-F238E27FC236}">
                <a16:creationId xmlns:a16="http://schemas.microsoft.com/office/drawing/2014/main" id="{6EFED8DB-2C1B-2D7C-5675-60E700F1CE1C}"/>
              </a:ext>
            </a:extLst>
          </p:cNvPr>
          <p:cNvSpPr/>
          <p:nvPr/>
        </p:nvSpPr>
        <p:spPr>
          <a:xfrm>
            <a:off x="635495" y="1951672"/>
            <a:ext cx="10526148" cy="295465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Any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Questions?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pic>
        <p:nvPicPr>
          <p:cNvPr id="9" name="Picture 8" descr="A logo with a heart and text&#10;&#10;Description automatically generated">
            <a:extLst>
              <a:ext uri="{FF2B5EF4-FFF2-40B4-BE49-F238E27FC236}">
                <a16:creationId xmlns:a16="http://schemas.microsoft.com/office/drawing/2014/main" id="{63B9ADAF-B07B-BBF7-1858-74A25EE23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6921" y="153074"/>
            <a:ext cx="3278545" cy="1298039"/>
          </a:xfrm>
          <a:prstGeom prst="rect">
            <a:avLst/>
          </a:prstGeom>
        </p:spPr>
      </p:pic>
      <p:sp>
        <p:nvSpPr>
          <p:cNvPr id="3" name="TextBox 2">
            <a:extLst>
              <a:ext uri="{FF2B5EF4-FFF2-40B4-BE49-F238E27FC236}">
                <a16:creationId xmlns:a16="http://schemas.microsoft.com/office/drawing/2014/main" id="{92D2213B-B13E-D6D5-95FE-B53E9F6D22E0}"/>
              </a:ext>
            </a:extLst>
          </p:cNvPr>
          <p:cNvSpPr txBox="1"/>
          <p:nvPr/>
        </p:nvSpPr>
        <p:spPr>
          <a:xfrm>
            <a:off x="2941983" y="4513787"/>
            <a:ext cx="692840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Head of Service: Sarah Fisher –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sfisher@ablhealth.co.uk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Smoking Cessation Lead: Steven Albutt-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salbutt@ablhealth.co.uk</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03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2"/>
          <p:cNvSpPr/>
          <p:nvPr/>
        </p:nvSpPr>
        <p:spPr>
          <a:xfrm>
            <a:off x="0" y="6397752"/>
            <a:ext cx="12192000" cy="460249"/>
          </a:xfrm>
          <a:prstGeom prst="rect">
            <a:avLst/>
          </a:prstGeom>
          <a:solidFill>
            <a:srgbClr val="005EB8"/>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86" name="object 3"/>
          <p:cNvSpPr txBox="1"/>
          <p:nvPr/>
        </p:nvSpPr>
        <p:spPr>
          <a:xfrm>
            <a:off x="266190" y="6528510"/>
            <a:ext cx="2969897"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12700" algn="l" defTabSz="914400" rtl="0" eaLnBrk="1" fontAlgn="auto" latinLnBrk="0" hangingPunct="0">
              <a:lnSpc>
                <a:spcPct val="100000"/>
              </a:lnSpc>
              <a:spcBef>
                <a:spcPts val="100"/>
              </a:spcBef>
              <a:spcAft>
                <a:spcPts val="0"/>
              </a:spcAft>
              <a:buClrTx/>
              <a:buSzTx/>
              <a:buFontTx/>
              <a:buNone/>
              <a:tabLst/>
              <a:defRPr sz="1400" b="1" spc="25">
                <a:solidFill>
                  <a:srgbClr val="FFFFFF"/>
                </a:solidFill>
                <a:latin typeface="Trebuchet MS"/>
                <a:ea typeface="Trebuchet MS"/>
                <a:cs typeface="Trebuchet MS"/>
                <a:sym typeface="Trebuchet MS"/>
              </a:defRPr>
            </a:pPr>
            <a:r>
              <a:rPr kumimoji="0" sz="1400" b="1" i="0" u="none" strike="noStrike" kern="0" cap="none" spc="25" normalizeH="0" baseline="0" noProof="0">
                <a:ln>
                  <a:noFill/>
                </a:ln>
                <a:solidFill>
                  <a:srgbClr val="FFFFFF"/>
                </a:solidFill>
                <a:effectLst/>
                <a:uLnTx/>
                <a:uFillTx/>
                <a:latin typeface="Trebuchet MS"/>
                <a:sym typeface="Trebuchet MS"/>
              </a:rPr>
              <a:t>B</a:t>
            </a:r>
            <a:r>
              <a:rPr kumimoji="0" sz="1400" b="1" i="0" u="none" strike="noStrike" kern="0" cap="none" spc="0" normalizeH="0" baseline="0" noProof="0">
                <a:ln>
                  <a:noFill/>
                </a:ln>
                <a:solidFill>
                  <a:srgbClr val="FFFFFF"/>
                </a:solidFill>
                <a:effectLst/>
                <a:uLnTx/>
                <a:uFillTx/>
                <a:latin typeface="Trebuchet MS"/>
                <a:sym typeface="Trebuchet MS"/>
              </a:rPr>
              <a:t>l</a:t>
            </a:r>
            <a:r>
              <a:rPr kumimoji="0" sz="1400" b="1" i="0" u="none" strike="noStrike" kern="0" cap="none" spc="25" normalizeH="0" baseline="0" noProof="0">
                <a:ln>
                  <a:noFill/>
                </a:ln>
                <a:solidFill>
                  <a:srgbClr val="FFFFFF"/>
                </a:solidFill>
                <a:effectLst/>
                <a:uLnTx/>
                <a:uFillTx/>
                <a:latin typeface="Trebuchet MS"/>
                <a:sym typeface="Trebuchet MS"/>
              </a:rPr>
              <a:t>a</a:t>
            </a:r>
            <a:r>
              <a:rPr kumimoji="0" sz="1400" b="1" i="0" u="none" strike="noStrike" kern="0" cap="none" spc="15" normalizeH="0" baseline="0" noProof="0">
                <a:ln>
                  <a:noFill/>
                </a:ln>
                <a:solidFill>
                  <a:srgbClr val="FFFFFF"/>
                </a:solidFill>
                <a:effectLst/>
                <a:uLnTx/>
                <a:uFillTx/>
                <a:latin typeface="Trebuchet MS"/>
                <a:sym typeface="Trebuchet MS"/>
              </a:rPr>
              <a:t>ck</a:t>
            </a:r>
            <a:r>
              <a:rPr kumimoji="0" sz="1400" b="1" i="0" u="none" strike="noStrike" kern="0" cap="none" spc="-155" normalizeH="0" baseline="0" noProof="0">
                <a:ln>
                  <a:noFill/>
                </a:ln>
                <a:solidFill>
                  <a:srgbClr val="FFFFFF"/>
                </a:solidFill>
                <a:effectLst/>
                <a:uLnTx/>
                <a:uFillTx/>
                <a:latin typeface="Trebuchet MS"/>
                <a:sym typeface="Trebuchet MS"/>
              </a:rPr>
              <a:t> </a:t>
            </a:r>
            <a:r>
              <a:rPr kumimoji="0" sz="1400" b="1" i="0" u="none" strike="noStrike" kern="0" cap="none" spc="30" normalizeH="0" baseline="0" noProof="0">
                <a:ln>
                  <a:noFill/>
                </a:ln>
                <a:solidFill>
                  <a:srgbClr val="FFFFFF"/>
                </a:solidFill>
                <a:effectLst/>
                <a:uLnTx/>
                <a:uFillTx/>
                <a:latin typeface="Trebuchet MS"/>
                <a:sym typeface="Trebuchet MS"/>
              </a:rPr>
              <a:t>Coun</a:t>
            </a:r>
            <a:r>
              <a:rPr kumimoji="0" sz="1400" b="1" i="0" u="none" strike="noStrike" kern="0" cap="none" spc="-60" normalizeH="0" baseline="0" noProof="0">
                <a:ln>
                  <a:noFill/>
                </a:ln>
                <a:solidFill>
                  <a:srgbClr val="FFFFFF"/>
                </a:solidFill>
                <a:effectLst/>
                <a:uLnTx/>
                <a:uFillTx/>
                <a:latin typeface="Trebuchet MS"/>
                <a:sym typeface="Trebuchet MS"/>
              </a:rPr>
              <a:t>tr</a:t>
            </a:r>
            <a:r>
              <a:rPr kumimoji="0" sz="1400" b="1" i="0" u="none" strike="noStrike" kern="0" cap="none" spc="-55" normalizeH="0" baseline="0" noProof="0">
                <a:ln>
                  <a:noFill/>
                </a:ln>
                <a:solidFill>
                  <a:srgbClr val="FFFFFF"/>
                </a:solidFill>
                <a:effectLst/>
                <a:uLnTx/>
                <a:uFillTx/>
                <a:latin typeface="Trebuchet MS"/>
                <a:sym typeface="Trebuchet MS"/>
              </a:rPr>
              <a:t>y</a:t>
            </a:r>
            <a:r>
              <a:rPr kumimoji="0" sz="1400" b="1" i="0" u="none" strike="noStrike" kern="0" cap="none" spc="-170" normalizeH="0" baseline="0" noProof="0">
                <a:ln>
                  <a:noFill/>
                </a:ln>
                <a:solidFill>
                  <a:srgbClr val="FFFFFF"/>
                </a:solidFill>
                <a:effectLst/>
                <a:uLnTx/>
                <a:uFillTx/>
                <a:latin typeface="Trebuchet MS"/>
                <a:sym typeface="Trebuchet MS"/>
              </a:rPr>
              <a:t> </a:t>
            </a:r>
            <a:r>
              <a:rPr kumimoji="0" sz="1400" b="1" i="0" u="none" strike="noStrike" kern="0" cap="none" spc="15" normalizeH="0" baseline="0" noProof="0">
                <a:ln>
                  <a:noFill/>
                </a:ln>
                <a:solidFill>
                  <a:srgbClr val="FFFFFF"/>
                </a:solidFill>
                <a:effectLst/>
                <a:uLnTx/>
                <a:uFillTx/>
                <a:latin typeface="Trebuchet MS"/>
                <a:sym typeface="Trebuchet MS"/>
              </a:rPr>
              <a:t>I</a:t>
            </a:r>
            <a:r>
              <a:rPr kumimoji="0" sz="1400" b="1" i="0" u="none" strike="noStrike" kern="0" cap="none" spc="-40" normalizeH="0" baseline="0" noProof="0">
                <a:ln>
                  <a:noFill/>
                </a:ln>
                <a:solidFill>
                  <a:srgbClr val="FFFFFF"/>
                </a:solidFill>
                <a:effectLst/>
                <a:uLnTx/>
                <a:uFillTx/>
                <a:latin typeface="Trebuchet MS"/>
                <a:sym typeface="Trebuchet MS"/>
              </a:rPr>
              <a:t>nteg</a:t>
            </a:r>
            <a:r>
              <a:rPr kumimoji="0" sz="1400" b="1" i="0" u="none" strike="noStrike" kern="0" cap="none" spc="-70" normalizeH="0" baseline="0" noProof="0">
                <a:ln>
                  <a:noFill/>
                </a:ln>
                <a:solidFill>
                  <a:srgbClr val="FFFFFF"/>
                </a:solidFill>
                <a:effectLst/>
                <a:uLnTx/>
                <a:uFillTx/>
                <a:latin typeface="Trebuchet MS"/>
                <a:sym typeface="Trebuchet MS"/>
              </a:rPr>
              <a:t>r</a:t>
            </a:r>
            <a:r>
              <a:rPr kumimoji="0" sz="1400" b="1" i="0" u="none" strike="noStrike" kern="0" cap="none" spc="15" normalizeH="0" baseline="0" noProof="0">
                <a:ln>
                  <a:noFill/>
                </a:ln>
                <a:solidFill>
                  <a:srgbClr val="FFFFFF"/>
                </a:solidFill>
                <a:effectLst/>
                <a:uLnTx/>
                <a:uFillTx/>
                <a:latin typeface="Trebuchet MS"/>
                <a:sym typeface="Trebuchet MS"/>
              </a:rPr>
              <a:t>a</a:t>
            </a:r>
            <a:r>
              <a:rPr kumimoji="0" sz="1400" b="1" i="0" u="none" strike="noStrike" kern="0" cap="none" spc="-70" normalizeH="0" baseline="0" noProof="0">
                <a:ln>
                  <a:noFill/>
                </a:ln>
                <a:solidFill>
                  <a:srgbClr val="FFFFFF"/>
                </a:solidFill>
                <a:effectLst/>
                <a:uLnTx/>
                <a:uFillTx/>
                <a:latin typeface="Trebuchet MS"/>
                <a:sym typeface="Trebuchet MS"/>
              </a:rPr>
              <a:t>t</a:t>
            </a:r>
            <a:r>
              <a:rPr kumimoji="0" sz="1400" b="1" i="0" u="none" strike="noStrike" kern="0" cap="none" spc="-15" normalizeH="0" baseline="0" noProof="0">
                <a:ln>
                  <a:noFill/>
                </a:ln>
                <a:solidFill>
                  <a:srgbClr val="FFFFFF"/>
                </a:solidFill>
                <a:effectLst/>
                <a:uLnTx/>
                <a:uFillTx/>
                <a:latin typeface="Trebuchet MS"/>
                <a:sym typeface="Trebuchet MS"/>
              </a:rPr>
              <a:t>e</a:t>
            </a:r>
            <a:r>
              <a:rPr kumimoji="0" sz="1400" b="1" i="0" u="none" strike="noStrike" kern="0" cap="none" spc="-10" normalizeH="0" baseline="0" noProof="0">
                <a:ln>
                  <a:noFill/>
                </a:ln>
                <a:solidFill>
                  <a:srgbClr val="FFFFFF"/>
                </a:solidFill>
                <a:effectLst/>
                <a:uLnTx/>
                <a:uFillTx/>
                <a:latin typeface="Trebuchet MS"/>
                <a:sym typeface="Trebuchet MS"/>
              </a:rPr>
              <a:t>d</a:t>
            </a:r>
            <a:r>
              <a:rPr kumimoji="0" sz="1400" b="1" i="0" u="none" strike="noStrike" kern="0" cap="none" spc="-170" normalizeH="0" baseline="0" noProof="0">
                <a:ln>
                  <a:noFill/>
                </a:ln>
                <a:solidFill>
                  <a:srgbClr val="FFFFFF"/>
                </a:solidFill>
                <a:effectLst/>
                <a:uLnTx/>
                <a:uFillTx/>
                <a:latin typeface="Trebuchet MS"/>
                <a:sym typeface="Trebuchet MS"/>
              </a:rPr>
              <a:t> </a:t>
            </a:r>
            <a:r>
              <a:rPr kumimoji="0" sz="1400" b="1" i="0" u="none" strike="noStrike" kern="0" cap="none" spc="85" normalizeH="0" baseline="0" noProof="0">
                <a:ln>
                  <a:noFill/>
                </a:ln>
                <a:solidFill>
                  <a:srgbClr val="FFFFFF"/>
                </a:solidFill>
                <a:effectLst/>
                <a:uLnTx/>
                <a:uFillTx/>
                <a:latin typeface="Trebuchet MS"/>
                <a:sym typeface="Trebuchet MS"/>
              </a:rPr>
              <a:t>C</a:t>
            </a:r>
            <a:r>
              <a:rPr kumimoji="0" sz="1400" b="1" i="0" u="none" strike="noStrike" kern="0" cap="none" spc="80" normalizeH="0" baseline="0" noProof="0">
                <a:ln>
                  <a:noFill/>
                </a:ln>
                <a:solidFill>
                  <a:srgbClr val="FFFFFF"/>
                </a:solidFill>
                <a:effectLst/>
                <a:uLnTx/>
                <a:uFillTx/>
                <a:latin typeface="Trebuchet MS"/>
                <a:sym typeface="Trebuchet MS"/>
              </a:rPr>
              <a:t>a</a:t>
            </a:r>
            <a:r>
              <a:rPr kumimoji="0" sz="1400" b="1" i="0" u="none" strike="noStrike" kern="0" cap="none" spc="-94" normalizeH="0" baseline="0" noProof="0">
                <a:ln>
                  <a:noFill/>
                </a:ln>
                <a:solidFill>
                  <a:srgbClr val="FFFFFF"/>
                </a:solidFill>
                <a:effectLst/>
                <a:uLnTx/>
                <a:uFillTx/>
                <a:latin typeface="Trebuchet MS"/>
                <a:sym typeface="Trebuchet MS"/>
              </a:rPr>
              <a:t>r</a:t>
            </a:r>
            <a:r>
              <a:rPr kumimoji="0" sz="1400" b="1" i="0" u="none" strike="noStrike" kern="0" cap="none" spc="-25" normalizeH="0" baseline="0" noProof="0">
                <a:ln>
                  <a:noFill/>
                </a:ln>
                <a:solidFill>
                  <a:srgbClr val="FFFFFF"/>
                </a:solidFill>
                <a:effectLst/>
                <a:uLnTx/>
                <a:uFillTx/>
                <a:latin typeface="Trebuchet MS"/>
                <a:sym typeface="Trebuchet MS"/>
              </a:rPr>
              <a:t>e</a:t>
            </a:r>
            <a:r>
              <a:rPr kumimoji="0" sz="1400" b="1" i="0" u="none" strike="noStrike" kern="0" cap="none" spc="-160" normalizeH="0" baseline="0" noProof="0">
                <a:ln>
                  <a:noFill/>
                </a:ln>
                <a:solidFill>
                  <a:srgbClr val="FFFFFF"/>
                </a:solidFill>
                <a:effectLst/>
                <a:uLnTx/>
                <a:uFillTx/>
                <a:latin typeface="Trebuchet MS"/>
                <a:sym typeface="Trebuchet MS"/>
              </a:rPr>
              <a:t> </a:t>
            </a:r>
            <a:r>
              <a:rPr kumimoji="0" sz="1400" b="1" i="0" u="none" strike="noStrike" kern="0" cap="none" spc="25" normalizeH="0" baseline="0" noProof="0">
                <a:ln>
                  <a:noFill/>
                </a:ln>
                <a:solidFill>
                  <a:srgbClr val="FFFFFF"/>
                </a:solidFill>
                <a:effectLst/>
                <a:uLnTx/>
                <a:uFillTx/>
                <a:latin typeface="Trebuchet MS"/>
                <a:sym typeface="Trebuchet MS"/>
              </a:rPr>
              <a:t>B</a:t>
            </a:r>
            <a:r>
              <a:rPr kumimoji="0" sz="1400" b="1" i="0" u="none" strike="noStrike" kern="0" cap="none" spc="15" normalizeH="0" baseline="0" noProof="0">
                <a:ln>
                  <a:noFill/>
                </a:ln>
                <a:solidFill>
                  <a:srgbClr val="FFFFFF"/>
                </a:solidFill>
                <a:effectLst/>
                <a:uLnTx/>
                <a:uFillTx/>
                <a:latin typeface="Trebuchet MS"/>
                <a:sym typeface="Trebuchet MS"/>
              </a:rPr>
              <a:t>o</a:t>
            </a:r>
            <a:r>
              <a:rPr kumimoji="0" sz="1400" b="1" i="0" u="none" strike="noStrike" kern="0" cap="none" spc="20" normalizeH="0" baseline="0" noProof="0">
                <a:ln>
                  <a:noFill/>
                </a:ln>
                <a:solidFill>
                  <a:srgbClr val="FFFFFF"/>
                </a:solidFill>
                <a:effectLst/>
                <a:uLnTx/>
                <a:uFillTx/>
                <a:latin typeface="Trebuchet MS"/>
                <a:sym typeface="Trebuchet MS"/>
              </a:rPr>
              <a:t>a</a:t>
            </a:r>
            <a:r>
              <a:rPr kumimoji="0" sz="1400" b="1" i="0" u="none" strike="noStrike" kern="0" cap="none" spc="-94" normalizeH="0" baseline="0" noProof="0">
                <a:ln>
                  <a:noFill/>
                </a:ln>
                <a:solidFill>
                  <a:srgbClr val="FFFFFF"/>
                </a:solidFill>
                <a:effectLst/>
                <a:uLnTx/>
                <a:uFillTx/>
                <a:latin typeface="Trebuchet MS"/>
                <a:sym typeface="Trebuchet MS"/>
              </a:rPr>
              <a:t>r</a:t>
            </a:r>
            <a:r>
              <a:rPr kumimoji="0" sz="1400" b="1" i="0" u="none" strike="noStrike" kern="0" cap="none" spc="5" normalizeH="0" baseline="0" noProof="0">
                <a:ln>
                  <a:noFill/>
                </a:ln>
                <a:solidFill>
                  <a:srgbClr val="FFFFFF"/>
                </a:solidFill>
                <a:effectLst/>
                <a:uLnTx/>
                <a:uFillTx/>
                <a:latin typeface="Trebuchet MS"/>
                <a:sym typeface="Trebuchet MS"/>
              </a:rPr>
              <a:t>d</a:t>
            </a:r>
          </a:p>
        </p:txBody>
      </p:sp>
      <p:pic>
        <p:nvPicPr>
          <p:cNvPr id="87" name="object 4" descr="object 4"/>
          <p:cNvPicPr>
            <a:picLocks noChangeAspect="1"/>
          </p:cNvPicPr>
          <p:nvPr/>
        </p:nvPicPr>
        <p:blipFill>
          <a:blip r:embed="rId3"/>
          <a:stretch>
            <a:fillRect/>
          </a:stretch>
        </p:blipFill>
        <p:spPr>
          <a:xfrm>
            <a:off x="10120276" y="343421"/>
            <a:ext cx="1693517" cy="875378"/>
          </a:xfrm>
          <a:prstGeom prst="rect">
            <a:avLst/>
          </a:prstGeom>
          <a:ln w="12700">
            <a:miter lim="400000"/>
          </a:ln>
        </p:spPr>
      </p:pic>
      <p:pic>
        <p:nvPicPr>
          <p:cNvPr id="88" name="object 5" descr="object 5"/>
          <p:cNvPicPr>
            <a:picLocks noChangeAspect="1"/>
          </p:cNvPicPr>
          <p:nvPr/>
        </p:nvPicPr>
        <p:blipFill>
          <a:blip r:embed="rId4"/>
          <a:stretch>
            <a:fillRect/>
          </a:stretch>
        </p:blipFill>
        <p:spPr>
          <a:xfrm>
            <a:off x="0" y="4320540"/>
            <a:ext cx="12192000" cy="2074165"/>
          </a:xfrm>
          <a:prstGeom prst="rect">
            <a:avLst/>
          </a:prstGeom>
          <a:ln w="12700">
            <a:miter lim="400000"/>
          </a:ln>
        </p:spPr>
      </p:pic>
      <p:sp>
        <p:nvSpPr>
          <p:cNvPr id="89" name="object 6"/>
          <p:cNvSpPr txBox="1">
            <a:spLocks noGrp="1"/>
          </p:cNvSpPr>
          <p:nvPr>
            <p:ph type="title"/>
          </p:nvPr>
        </p:nvSpPr>
        <p:spPr>
          <a:xfrm>
            <a:off x="853845" y="1433828"/>
            <a:ext cx="10530207" cy="922656"/>
          </a:xfrm>
          <a:prstGeom prst="rect">
            <a:avLst/>
          </a:prstGeom>
        </p:spPr>
        <p:txBody>
          <a:bodyPr/>
          <a:lstStyle/>
          <a:p>
            <a:pPr indent="16509" algn="ctr">
              <a:lnSpc>
                <a:spcPts val="3500"/>
              </a:lnSpc>
              <a:defRPr sz="3100" spc="-100">
                <a:solidFill>
                  <a:srgbClr val="155F82"/>
                </a:solidFill>
              </a:defRPr>
            </a:pPr>
            <a:r>
              <a:rPr lang="en-GB" spc="0" dirty="0"/>
              <a:t>Hypertension Management</a:t>
            </a:r>
            <a:endParaRPr spc="0" dirty="0"/>
          </a:p>
        </p:txBody>
      </p:sp>
      <p:sp>
        <p:nvSpPr>
          <p:cNvPr id="90" name="object 7"/>
          <p:cNvSpPr txBox="1"/>
          <p:nvPr/>
        </p:nvSpPr>
        <p:spPr>
          <a:xfrm>
            <a:off x="550606" y="2689263"/>
            <a:ext cx="11445756" cy="1972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lvl="0" indent="12700" algn="ctr" hangingPunct="0">
              <a:spcBef>
                <a:spcPts val="200"/>
              </a:spcBef>
              <a:defRPr sz="1700" spc="10">
                <a:solidFill>
                  <a:srgbClr val="4EA72D"/>
                </a:solidFill>
                <a:latin typeface="Tahoma"/>
                <a:ea typeface="Tahoma"/>
                <a:cs typeface="Tahoma"/>
                <a:sym typeface="Tahoma"/>
              </a:defRPr>
            </a:pPr>
            <a:r>
              <a:rPr kumimoji="0" lang="en-GB" sz="1700" b="0" i="0" u="none" strike="noStrike" kern="0" cap="none" spc="10"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Sabah Khan- MRPharmS, PGClinDip, </a:t>
            </a:r>
            <a:r>
              <a:rPr lang="en-GB" sz="1700" kern="0" spc="-155" dirty="0" err="1">
                <a:solidFill>
                  <a:srgbClr val="4EA72D"/>
                </a:solidFill>
                <a:latin typeface="Tahoma" panose="020B0604030504040204" pitchFamily="34" charset="0"/>
                <a:ea typeface="Tahoma" panose="020B0604030504040204" pitchFamily="34" charset="0"/>
                <a:cs typeface="Tahoma" panose="020B0604030504040204" pitchFamily="34" charset="0"/>
                <a:sym typeface="Tahoma"/>
              </a:rPr>
              <a:t>I.presc</a:t>
            </a:r>
            <a:r>
              <a:rPr kumimoji="0" lang="en-GB" sz="1700" b="0" i="0" u="none" strike="noStrike" kern="0" cap="none" spc="10" normalizeH="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 </a:t>
            </a:r>
            <a:r>
              <a:rPr kumimoji="0" lang="en-GB" sz="1700" b="0" i="0" u="none" strike="noStrike" kern="0" cap="none" spc="10" normalizeH="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PGCert</a:t>
            </a:r>
            <a:r>
              <a:rPr kumimoji="0" lang="en-GB" sz="1700" b="0" i="0" u="none" strike="noStrike" kern="0" cap="none" spc="10" normalizeH="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 MH </a:t>
            </a:r>
            <a:r>
              <a:rPr kumimoji="0" lang="en-GB" sz="1700" b="0" i="0" u="none" strike="noStrike" kern="0" cap="none" spc="10" normalizeH="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Ther</a:t>
            </a:r>
            <a:r>
              <a:rPr kumimoji="0" lang="en-GB" sz="1700" b="0" i="0" u="none" strike="noStrike" kern="0" cap="none" spc="10" normalizeH="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 </a:t>
            </a:r>
            <a:endParaRPr kumimoji="0" lang="en-GB" sz="1700" b="0" i="0" u="none" strike="noStrike" kern="0" cap="none" spc="10"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a:p>
            <a:pPr marL="0" marR="0" lvl="0" indent="12700" algn="ctr" defTabSz="914400" rtl="0" eaLnBrk="1" fontAlgn="auto" latinLnBrk="0" hangingPunct="0">
              <a:lnSpc>
                <a:spcPct val="100000"/>
              </a:lnSpc>
              <a:spcBef>
                <a:spcPts val="200"/>
              </a:spcBef>
              <a:spcAft>
                <a:spcPts val="0"/>
              </a:spcAft>
              <a:buClrTx/>
              <a:buSzTx/>
              <a:buFontTx/>
              <a:buNone/>
              <a:tabLst/>
              <a:defRPr sz="1700" spc="10">
                <a:solidFill>
                  <a:srgbClr val="4EA72D"/>
                </a:solidFill>
                <a:latin typeface="Tahoma"/>
                <a:ea typeface="Tahoma"/>
                <a:cs typeface="Tahoma"/>
                <a:sym typeface="Tahoma"/>
              </a:defRPr>
            </a:pPr>
            <a:r>
              <a:rPr kumimoji="0" lang="en-GB" sz="1700" b="0" i="0" u="none" strike="noStrike" kern="0" cap="none" spc="10"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Dudley and Netherton PCN Lead Pharmacist </a:t>
            </a:r>
          </a:p>
          <a:p>
            <a:pPr marL="0" marR="0" lvl="0" indent="12700" algn="ctr" defTabSz="914400" rtl="0" eaLnBrk="1" fontAlgn="auto" latinLnBrk="0" hangingPunct="0">
              <a:lnSpc>
                <a:spcPct val="100000"/>
              </a:lnSpc>
              <a:spcBef>
                <a:spcPts val="200"/>
              </a:spcBef>
              <a:spcAft>
                <a:spcPts val="0"/>
              </a:spcAft>
              <a:buClrTx/>
              <a:buSzTx/>
              <a:buFontTx/>
              <a:buNone/>
              <a:tabLst/>
              <a:defRPr sz="1700" spc="10">
                <a:solidFill>
                  <a:srgbClr val="4EA72D"/>
                </a:solidFill>
                <a:latin typeface="Tahoma"/>
                <a:ea typeface="Tahoma"/>
                <a:cs typeface="Tahoma"/>
                <a:sym typeface="Tahoma"/>
              </a:defRPr>
            </a:pPr>
            <a:endParaRPr kumimoji="0" lang="en-GB" sz="1700" b="0" i="0" u="none" strike="noStrike" kern="0" cap="none" spc="10"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endParaRPr>
          </a:p>
          <a:p>
            <a:pPr marL="0" marR="0" lvl="0" indent="12700" algn="ctr" defTabSz="914400" rtl="0" eaLnBrk="1" fontAlgn="auto" latinLnBrk="0" hangingPunct="0">
              <a:lnSpc>
                <a:spcPct val="100000"/>
              </a:lnSpc>
              <a:spcBef>
                <a:spcPts val="200"/>
              </a:spcBef>
              <a:spcAft>
                <a:spcPts val="0"/>
              </a:spcAft>
              <a:buClrTx/>
              <a:buSzTx/>
              <a:buFontTx/>
              <a:buNone/>
              <a:tabLst/>
              <a:defRPr sz="1700" spc="10">
                <a:solidFill>
                  <a:srgbClr val="4EA72D"/>
                </a:solidFill>
                <a:latin typeface="Tahoma"/>
                <a:ea typeface="Tahoma"/>
                <a:cs typeface="Tahoma"/>
                <a:sym typeface="Tahoma"/>
              </a:defRPr>
            </a:pPr>
            <a:r>
              <a:rPr kumimoji="0" lang="en-GB" sz="1700" b="0" i="0" u="none" strike="noStrike" kern="0" cap="none" spc="10"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Gurvinder</a:t>
            </a:r>
            <a:r>
              <a:rPr kumimoji="0" lang="en-GB" sz="1700" b="0" i="0" u="none" strike="noStrike" kern="0" cap="none" spc="10"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 </a:t>
            </a:r>
            <a:r>
              <a:rPr kumimoji="0" lang="en-GB" sz="1700" b="0" i="0" u="none" strike="noStrike" kern="0" cap="none" spc="10"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Najran</a:t>
            </a:r>
            <a:r>
              <a:rPr kumimoji="0" lang="en-GB" sz="1700" b="0" i="0" u="none" strike="noStrike" kern="0" cap="none" spc="10"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 - </a:t>
            </a:r>
            <a:r>
              <a:rPr kumimoji="0" sz="1700" b="0" i="0" u="none" strike="noStrike" kern="0" cap="none" spc="5"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MRPh</a:t>
            </a:r>
            <a:r>
              <a:rPr kumimoji="0" sz="1700" b="0" i="0" u="none" strike="noStrike" kern="0" cap="none" spc="-5"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a</a:t>
            </a:r>
            <a:r>
              <a:rPr kumimoji="0" sz="1700" b="0" i="0" u="none" strike="noStrike" kern="0" cap="none" spc="-55"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r</a:t>
            </a:r>
            <a:r>
              <a:rPr kumimoji="0" sz="1700" b="0" i="0" u="none" strike="noStrike" kern="0" cap="none" spc="25"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m</a:t>
            </a:r>
            <a:r>
              <a:rPr kumimoji="0" sz="1700" b="0" i="0" u="none" strike="noStrike" kern="0" cap="none" spc="5" normalizeH="0" baseline="0" noProof="0" dirty="0" err="1">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S</a:t>
            </a:r>
            <a:r>
              <a:rPr lang="en-GB" sz="1700" kern="0" spc="-155" dirty="0">
                <a:solidFill>
                  <a:srgbClr val="4EA72D"/>
                </a:solidFill>
                <a:latin typeface="Tahoma" panose="020B0604030504040204" pitchFamily="34" charset="0"/>
                <a:ea typeface="Tahoma" panose="020B0604030504040204" pitchFamily="34" charset="0"/>
                <a:cs typeface="Tahoma" panose="020B0604030504040204" pitchFamily="34" charset="0"/>
                <a:sym typeface="Tahoma"/>
              </a:rPr>
              <a:t>, Dip, </a:t>
            </a:r>
            <a:r>
              <a:rPr lang="en-GB" sz="1700" kern="0" spc="-155" dirty="0" err="1">
                <a:solidFill>
                  <a:srgbClr val="4EA72D"/>
                </a:solidFill>
                <a:latin typeface="Tahoma" panose="020B0604030504040204" pitchFamily="34" charset="0"/>
                <a:ea typeface="Tahoma" panose="020B0604030504040204" pitchFamily="34" charset="0"/>
                <a:cs typeface="Tahoma" panose="020B0604030504040204" pitchFamily="34" charset="0"/>
                <a:sym typeface="Tahoma"/>
              </a:rPr>
              <a:t>I.presc</a:t>
            </a:r>
            <a:r>
              <a:rPr lang="en-GB" sz="1700" kern="0" spc="-155" dirty="0">
                <a:solidFill>
                  <a:srgbClr val="4EA72D"/>
                </a:solidFill>
                <a:latin typeface="Tahoma" panose="020B0604030504040204" pitchFamily="34" charset="0"/>
                <a:ea typeface="Tahoma" panose="020B0604030504040204" pitchFamily="34" charset="0"/>
                <a:cs typeface="Tahoma" panose="020B0604030504040204" pitchFamily="34" charset="0"/>
                <a:sym typeface="Tahoma"/>
              </a:rPr>
              <a:t>, PG Cert </a:t>
            </a:r>
          </a:p>
          <a:p>
            <a:pPr marL="0" marR="0" lvl="0" indent="12700" algn="ctr" defTabSz="914400" rtl="0" eaLnBrk="1" fontAlgn="auto" latinLnBrk="0" hangingPunct="0">
              <a:lnSpc>
                <a:spcPct val="100000"/>
              </a:lnSpc>
              <a:spcBef>
                <a:spcPts val="200"/>
              </a:spcBef>
              <a:spcAft>
                <a:spcPts val="0"/>
              </a:spcAft>
              <a:buClrTx/>
              <a:buSzTx/>
              <a:buFontTx/>
              <a:buNone/>
              <a:tabLst/>
              <a:defRPr sz="1700" spc="10">
                <a:solidFill>
                  <a:srgbClr val="4EA72D"/>
                </a:solidFill>
                <a:latin typeface="Tahoma"/>
                <a:ea typeface="Tahoma"/>
                <a:cs typeface="Tahoma"/>
                <a:sym typeface="Tahoma"/>
              </a:defRPr>
            </a:pPr>
            <a:r>
              <a:rPr kumimoji="0" lang="en-GB" sz="1700" b="0" i="0" u="none" strike="noStrike" kern="0" cap="none" spc="-155"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 Sedgley </a:t>
            </a:r>
            <a:r>
              <a:rPr lang="en-GB" sz="1700" kern="0" spc="-155" dirty="0">
                <a:solidFill>
                  <a:srgbClr val="4EA72D"/>
                </a:solidFill>
                <a:latin typeface="Tahoma" panose="020B0604030504040204" pitchFamily="34" charset="0"/>
                <a:ea typeface="Tahoma" panose="020B0604030504040204" pitchFamily="34" charset="0"/>
                <a:cs typeface="Tahoma" panose="020B0604030504040204" pitchFamily="34" charset="0"/>
                <a:sym typeface="Tahoma"/>
              </a:rPr>
              <a:t>Coseley and Gornal (Dudley) </a:t>
            </a:r>
            <a:r>
              <a:rPr kumimoji="0" lang="en-GB" sz="1700" b="0" i="0" u="none" strike="noStrike" kern="0" cap="none" spc="-155" normalizeH="0" baseline="0" noProof="0" dirty="0">
                <a:ln>
                  <a:noFill/>
                </a:ln>
                <a:solidFill>
                  <a:srgbClr val="4EA72D"/>
                </a:solidFill>
                <a:effectLst/>
                <a:uLnTx/>
                <a:uFillTx/>
                <a:latin typeface="Tahoma" panose="020B0604030504040204" pitchFamily="34" charset="0"/>
                <a:ea typeface="Tahoma" panose="020B0604030504040204" pitchFamily="34" charset="0"/>
                <a:cs typeface="Tahoma" panose="020B0604030504040204" pitchFamily="34" charset="0"/>
                <a:sym typeface="Tahoma"/>
              </a:rPr>
              <a:t>Primary Care Pharmacist </a:t>
            </a:r>
          </a:p>
          <a:p>
            <a:pPr marL="0" marR="0" lvl="0" indent="12700" algn="ctr" defTabSz="914400" rtl="0" eaLnBrk="1" fontAlgn="auto" latinLnBrk="0" hangingPunct="0">
              <a:lnSpc>
                <a:spcPct val="100000"/>
              </a:lnSpc>
              <a:spcBef>
                <a:spcPts val="200"/>
              </a:spcBef>
              <a:spcAft>
                <a:spcPts val="0"/>
              </a:spcAft>
              <a:buClrTx/>
              <a:buSzTx/>
              <a:buFontTx/>
              <a:buNone/>
              <a:tabLst/>
              <a:defRPr sz="1700" spc="10">
                <a:solidFill>
                  <a:srgbClr val="4EA72D"/>
                </a:solidFill>
                <a:latin typeface="Tahoma"/>
                <a:ea typeface="Tahoma"/>
                <a:cs typeface="Tahoma"/>
                <a:sym typeface="Tahoma"/>
              </a:defRPr>
            </a:pPr>
            <a:endParaRPr kumimoji="0" sz="1700" b="0" i="0" u="none" strike="noStrike" kern="0" cap="none" spc="-155" normalizeH="0" baseline="0" noProof="0" dirty="0">
              <a:ln>
                <a:noFill/>
              </a:ln>
              <a:solidFill>
                <a:srgbClr val="4EA72D"/>
              </a:solidFill>
              <a:effectLst/>
              <a:uLnTx/>
              <a:uFillTx/>
              <a:latin typeface="Tahoma"/>
              <a:ea typeface="Tahoma"/>
              <a:cs typeface="Tahoma"/>
              <a:sym typeface="Tahoma"/>
            </a:endParaRPr>
          </a:p>
          <a:p>
            <a:pPr marL="0" marR="0" lvl="0" indent="140335" algn="ctr" defTabSz="914400" rtl="0" eaLnBrk="1" fontAlgn="auto" latinLnBrk="0" hangingPunct="0">
              <a:lnSpc>
                <a:spcPct val="100000"/>
              </a:lnSpc>
              <a:spcBef>
                <a:spcPts val="100"/>
              </a:spcBef>
              <a:spcAft>
                <a:spcPts val="0"/>
              </a:spcAft>
              <a:buClrTx/>
              <a:buSzTx/>
              <a:buFontTx/>
              <a:buNone/>
              <a:tabLst/>
              <a:defRPr sz="1700" spc="-10">
                <a:solidFill>
                  <a:srgbClr val="4EA72D"/>
                </a:solidFill>
                <a:latin typeface="Tahoma"/>
                <a:ea typeface="Tahoma"/>
                <a:cs typeface="Tahoma"/>
                <a:sym typeface="Tahoma"/>
              </a:defRPr>
            </a:pPr>
            <a:endParaRPr kumimoji="0" lang="en-GB" sz="1700" b="0" i="0" u="sng" strike="noStrike" kern="0" cap="none" spc="-10" normalizeH="0" baseline="0" noProof="0" dirty="0">
              <a:ln>
                <a:noFill/>
              </a:ln>
              <a:solidFill>
                <a:srgbClr val="0000FF"/>
              </a:solidFill>
              <a:effectLst/>
              <a:uLnTx/>
              <a:uFill>
                <a:solidFill>
                  <a:srgbClr val="0000FF"/>
                </a:solidFill>
              </a:uFill>
              <a:latin typeface="Tahoma"/>
              <a:ea typeface="Tahoma"/>
              <a:cs typeface="Tahoma"/>
              <a:sym typeface="Tahoma"/>
              <a:hlinkClick r:id="rId5"/>
            </a:endParaRPr>
          </a:p>
        </p:txBody>
      </p:sp>
    </p:spTree>
    <p:extLst>
      <p:ext uri="{BB962C8B-B14F-4D97-AF65-F5344CB8AC3E}">
        <p14:creationId xmlns:p14="http://schemas.microsoft.com/office/powerpoint/2010/main" val="164565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2"/>
          <p:cNvSpPr/>
          <p:nvPr/>
        </p:nvSpPr>
        <p:spPr>
          <a:xfrm>
            <a:off x="0" y="6397752"/>
            <a:ext cx="12192000" cy="460249"/>
          </a:xfrm>
          <a:prstGeom prst="rect">
            <a:avLst/>
          </a:prstGeom>
          <a:solidFill>
            <a:srgbClr val="005EB8"/>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86" name="object 3"/>
          <p:cNvSpPr txBox="1"/>
          <p:nvPr/>
        </p:nvSpPr>
        <p:spPr>
          <a:xfrm>
            <a:off x="266190" y="6528510"/>
            <a:ext cx="2969897" cy="20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0" marR="0" lvl="0" indent="12700" algn="l" defTabSz="914400" rtl="0" eaLnBrk="1" fontAlgn="auto" latinLnBrk="0" hangingPunct="0">
              <a:lnSpc>
                <a:spcPct val="100000"/>
              </a:lnSpc>
              <a:spcBef>
                <a:spcPts val="100"/>
              </a:spcBef>
              <a:spcAft>
                <a:spcPts val="0"/>
              </a:spcAft>
              <a:buClrTx/>
              <a:buSzTx/>
              <a:buFontTx/>
              <a:buNone/>
              <a:tabLst/>
              <a:defRPr sz="1400" b="1" spc="25">
                <a:solidFill>
                  <a:srgbClr val="FFFFFF"/>
                </a:solidFill>
                <a:latin typeface="Trebuchet MS"/>
                <a:ea typeface="Trebuchet MS"/>
                <a:cs typeface="Trebuchet MS"/>
                <a:sym typeface="Trebuchet MS"/>
              </a:defRPr>
            </a:pPr>
            <a:r>
              <a:rPr kumimoji="0" sz="1400" b="1" i="0" u="none" strike="noStrike" kern="0" cap="none" spc="25" normalizeH="0" baseline="0" noProof="0">
                <a:ln>
                  <a:noFill/>
                </a:ln>
                <a:solidFill>
                  <a:srgbClr val="FFFFFF"/>
                </a:solidFill>
                <a:effectLst/>
                <a:uLnTx/>
                <a:uFillTx/>
                <a:latin typeface="Trebuchet MS"/>
                <a:sym typeface="Trebuchet MS"/>
              </a:rPr>
              <a:t>B</a:t>
            </a:r>
            <a:r>
              <a:rPr kumimoji="0" sz="1400" b="1" i="0" u="none" strike="noStrike" kern="0" cap="none" spc="0" normalizeH="0" baseline="0" noProof="0">
                <a:ln>
                  <a:noFill/>
                </a:ln>
                <a:solidFill>
                  <a:srgbClr val="FFFFFF"/>
                </a:solidFill>
                <a:effectLst/>
                <a:uLnTx/>
                <a:uFillTx/>
                <a:latin typeface="Trebuchet MS"/>
                <a:sym typeface="Trebuchet MS"/>
              </a:rPr>
              <a:t>l</a:t>
            </a:r>
            <a:r>
              <a:rPr kumimoji="0" sz="1400" b="1" i="0" u="none" strike="noStrike" kern="0" cap="none" spc="25" normalizeH="0" baseline="0" noProof="0">
                <a:ln>
                  <a:noFill/>
                </a:ln>
                <a:solidFill>
                  <a:srgbClr val="FFFFFF"/>
                </a:solidFill>
                <a:effectLst/>
                <a:uLnTx/>
                <a:uFillTx/>
                <a:latin typeface="Trebuchet MS"/>
                <a:sym typeface="Trebuchet MS"/>
              </a:rPr>
              <a:t>a</a:t>
            </a:r>
            <a:r>
              <a:rPr kumimoji="0" sz="1400" b="1" i="0" u="none" strike="noStrike" kern="0" cap="none" spc="15" normalizeH="0" baseline="0" noProof="0">
                <a:ln>
                  <a:noFill/>
                </a:ln>
                <a:solidFill>
                  <a:srgbClr val="FFFFFF"/>
                </a:solidFill>
                <a:effectLst/>
                <a:uLnTx/>
                <a:uFillTx/>
                <a:latin typeface="Trebuchet MS"/>
                <a:sym typeface="Trebuchet MS"/>
              </a:rPr>
              <a:t>ck</a:t>
            </a:r>
            <a:r>
              <a:rPr kumimoji="0" sz="1400" b="1" i="0" u="none" strike="noStrike" kern="0" cap="none" spc="-155" normalizeH="0" baseline="0" noProof="0">
                <a:ln>
                  <a:noFill/>
                </a:ln>
                <a:solidFill>
                  <a:srgbClr val="FFFFFF"/>
                </a:solidFill>
                <a:effectLst/>
                <a:uLnTx/>
                <a:uFillTx/>
                <a:latin typeface="Trebuchet MS"/>
                <a:sym typeface="Trebuchet MS"/>
              </a:rPr>
              <a:t> </a:t>
            </a:r>
            <a:r>
              <a:rPr kumimoji="0" sz="1400" b="1" i="0" u="none" strike="noStrike" kern="0" cap="none" spc="30" normalizeH="0" baseline="0" noProof="0">
                <a:ln>
                  <a:noFill/>
                </a:ln>
                <a:solidFill>
                  <a:srgbClr val="FFFFFF"/>
                </a:solidFill>
                <a:effectLst/>
                <a:uLnTx/>
                <a:uFillTx/>
                <a:latin typeface="Trebuchet MS"/>
                <a:sym typeface="Trebuchet MS"/>
              </a:rPr>
              <a:t>Coun</a:t>
            </a:r>
            <a:r>
              <a:rPr kumimoji="0" sz="1400" b="1" i="0" u="none" strike="noStrike" kern="0" cap="none" spc="-60" normalizeH="0" baseline="0" noProof="0">
                <a:ln>
                  <a:noFill/>
                </a:ln>
                <a:solidFill>
                  <a:srgbClr val="FFFFFF"/>
                </a:solidFill>
                <a:effectLst/>
                <a:uLnTx/>
                <a:uFillTx/>
                <a:latin typeface="Trebuchet MS"/>
                <a:sym typeface="Trebuchet MS"/>
              </a:rPr>
              <a:t>tr</a:t>
            </a:r>
            <a:r>
              <a:rPr kumimoji="0" sz="1400" b="1" i="0" u="none" strike="noStrike" kern="0" cap="none" spc="-55" normalizeH="0" baseline="0" noProof="0">
                <a:ln>
                  <a:noFill/>
                </a:ln>
                <a:solidFill>
                  <a:srgbClr val="FFFFFF"/>
                </a:solidFill>
                <a:effectLst/>
                <a:uLnTx/>
                <a:uFillTx/>
                <a:latin typeface="Trebuchet MS"/>
                <a:sym typeface="Trebuchet MS"/>
              </a:rPr>
              <a:t>y</a:t>
            </a:r>
            <a:r>
              <a:rPr kumimoji="0" sz="1400" b="1" i="0" u="none" strike="noStrike" kern="0" cap="none" spc="-170" normalizeH="0" baseline="0" noProof="0">
                <a:ln>
                  <a:noFill/>
                </a:ln>
                <a:solidFill>
                  <a:srgbClr val="FFFFFF"/>
                </a:solidFill>
                <a:effectLst/>
                <a:uLnTx/>
                <a:uFillTx/>
                <a:latin typeface="Trebuchet MS"/>
                <a:sym typeface="Trebuchet MS"/>
              </a:rPr>
              <a:t> </a:t>
            </a:r>
            <a:r>
              <a:rPr kumimoji="0" sz="1400" b="1" i="0" u="none" strike="noStrike" kern="0" cap="none" spc="15" normalizeH="0" baseline="0" noProof="0">
                <a:ln>
                  <a:noFill/>
                </a:ln>
                <a:solidFill>
                  <a:srgbClr val="FFFFFF"/>
                </a:solidFill>
                <a:effectLst/>
                <a:uLnTx/>
                <a:uFillTx/>
                <a:latin typeface="Trebuchet MS"/>
                <a:sym typeface="Trebuchet MS"/>
              </a:rPr>
              <a:t>I</a:t>
            </a:r>
            <a:r>
              <a:rPr kumimoji="0" sz="1400" b="1" i="0" u="none" strike="noStrike" kern="0" cap="none" spc="-40" normalizeH="0" baseline="0" noProof="0">
                <a:ln>
                  <a:noFill/>
                </a:ln>
                <a:solidFill>
                  <a:srgbClr val="FFFFFF"/>
                </a:solidFill>
                <a:effectLst/>
                <a:uLnTx/>
                <a:uFillTx/>
                <a:latin typeface="Trebuchet MS"/>
                <a:sym typeface="Trebuchet MS"/>
              </a:rPr>
              <a:t>nteg</a:t>
            </a:r>
            <a:r>
              <a:rPr kumimoji="0" sz="1400" b="1" i="0" u="none" strike="noStrike" kern="0" cap="none" spc="-70" normalizeH="0" baseline="0" noProof="0">
                <a:ln>
                  <a:noFill/>
                </a:ln>
                <a:solidFill>
                  <a:srgbClr val="FFFFFF"/>
                </a:solidFill>
                <a:effectLst/>
                <a:uLnTx/>
                <a:uFillTx/>
                <a:latin typeface="Trebuchet MS"/>
                <a:sym typeface="Trebuchet MS"/>
              </a:rPr>
              <a:t>r</a:t>
            </a:r>
            <a:r>
              <a:rPr kumimoji="0" sz="1400" b="1" i="0" u="none" strike="noStrike" kern="0" cap="none" spc="15" normalizeH="0" baseline="0" noProof="0">
                <a:ln>
                  <a:noFill/>
                </a:ln>
                <a:solidFill>
                  <a:srgbClr val="FFFFFF"/>
                </a:solidFill>
                <a:effectLst/>
                <a:uLnTx/>
                <a:uFillTx/>
                <a:latin typeface="Trebuchet MS"/>
                <a:sym typeface="Trebuchet MS"/>
              </a:rPr>
              <a:t>a</a:t>
            </a:r>
            <a:r>
              <a:rPr kumimoji="0" sz="1400" b="1" i="0" u="none" strike="noStrike" kern="0" cap="none" spc="-70" normalizeH="0" baseline="0" noProof="0">
                <a:ln>
                  <a:noFill/>
                </a:ln>
                <a:solidFill>
                  <a:srgbClr val="FFFFFF"/>
                </a:solidFill>
                <a:effectLst/>
                <a:uLnTx/>
                <a:uFillTx/>
                <a:latin typeface="Trebuchet MS"/>
                <a:sym typeface="Trebuchet MS"/>
              </a:rPr>
              <a:t>t</a:t>
            </a:r>
            <a:r>
              <a:rPr kumimoji="0" sz="1400" b="1" i="0" u="none" strike="noStrike" kern="0" cap="none" spc="-15" normalizeH="0" baseline="0" noProof="0">
                <a:ln>
                  <a:noFill/>
                </a:ln>
                <a:solidFill>
                  <a:srgbClr val="FFFFFF"/>
                </a:solidFill>
                <a:effectLst/>
                <a:uLnTx/>
                <a:uFillTx/>
                <a:latin typeface="Trebuchet MS"/>
                <a:sym typeface="Trebuchet MS"/>
              </a:rPr>
              <a:t>e</a:t>
            </a:r>
            <a:r>
              <a:rPr kumimoji="0" sz="1400" b="1" i="0" u="none" strike="noStrike" kern="0" cap="none" spc="-10" normalizeH="0" baseline="0" noProof="0">
                <a:ln>
                  <a:noFill/>
                </a:ln>
                <a:solidFill>
                  <a:srgbClr val="FFFFFF"/>
                </a:solidFill>
                <a:effectLst/>
                <a:uLnTx/>
                <a:uFillTx/>
                <a:latin typeface="Trebuchet MS"/>
                <a:sym typeface="Trebuchet MS"/>
              </a:rPr>
              <a:t>d</a:t>
            </a:r>
            <a:r>
              <a:rPr kumimoji="0" sz="1400" b="1" i="0" u="none" strike="noStrike" kern="0" cap="none" spc="-170" normalizeH="0" baseline="0" noProof="0">
                <a:ln>
                  <a:noFill/>
                </a:ln>
                <a:solidFill>
                  <a:srgbClr val="FFFFFF"/>
                </a:solidFill>
                <a:effectLst/>
                <a:uLnTx/>
                <a:uFillTx/>
                <a:latin typeface="Trebuchet MS"/>
                <a:sym typeface="Trebuchet MS"/>
              </a:rPr>
              <a:t> </a:t>
            </a:r>
            <a:r>
              <a:rPr kumimoji="0" sz="1400" b="1" i="0" u="none" strike="noStrike" kern="0" cap="none" spc="85" normalizeH="0" baseline="0" noProof="0">
                <a:ln>
                  <a:noFill/>
                </a:ln>
                <a:solidFill>
                  <a:srgbClr val="FFFFFF"/>
                </a:solidFill>
                <a:effectLst/>
                <a:uLnTx/>
                <a:uFillTx/>
                <a:latin typeface="Trebuchet MS"/>
                <a:sym typeface="Trebuchet MS"/>
              </a:rPr>
              <a:t>C</a:t>
            </a:r>
            <a:r>
              <a:rPr kumimoji="0" sz="1400" b="1" i="0" u="none" strike="noStrike" kern="0" cap="none" spc="80" normalizeH="0" baseline="0" noProof="0">
                <a:ln>
                  <a:noFill/>
                </a:ln>
                <a:solidFill>
                  <a:srgbClr val="FFFFFF"/>
                </a:solidFill>
                <a:effectLst/>
                <a:uLnTx/>
                <a:uFillTx/>
                <a:latin typeface="Trebuchet MS"/>
                <a:sym typeface="Trebuchet MS"/>
              </a:rPr>
              <a:t>a</a:t>
            </a:r>
            <a:r>
              <a:rPr kumimoji="0" sz="1400" b="1" i="0" u="none" strike="noStrike" kern="0" cap="none" spc="-94" normalizeH="0" baseline="0" noProof="0">
                <a:ln>
                  <a:noFill/>
                </a:ln>
                <a:solidFill>
                  <a:srgbClr val="FFFFFF"/>
                </a:solidFill>
                <a:effectLst/>
                <a:uLnTx/>
                <a:uFillTx/>
                <a:latin typeface="Trebuchet MS"/>
                <a:sym typeface="Trebuchet MS"/>
              </a:rPr>
              <a:t>r</a:t>
            </a:r>
            <a:r>
              <a:rPr kumimoji="0" sz="1400" b="1" i="0" u="none" strike="noStrike" kern="0" cap="none" spc="-25" normalizeH="0" baseline="0" noProof="0">
                <a:ln>
                  <a:noFill/>
                </a:ln>
                <a:solidFill>
                  <a:srgbClr val="FFFFFF"/>
                </a:solidFill>
                <a:effectLst/>
                <a:uLnTx/>
                <a:uFillTx/>
                <a:latin typeface="Trebuchet MS"/>
                <a:sym typeface="Trebuchet MS"/>
              </a:rPr>
              <a:t>e</a:t>
            </a:r>
            <a:r>
              <a:rPr kumimoji="0" sz="1400" b="1" i="0" u="none" strike="noStrike" kern="0" cap="none" spc="-160" normalizeH="0" baseline="0" noProof="0">
                <a:ln>
                  <a:noFill/>
                </a:ln>
                <a:solidFill>
                  <a:srgbClr val="FFFFFF"/>
                </a:solidFill>
                <a:effectLst/>
                <a:uLnTx/>
                <a:uFillTx/>
                <a:latin typeface="Trebuchet MS"/>
                <a:sym typeface="Trebuchet MS"/>
              </a:rPr>
              <a:t> </a:t>
            </a:r>
            <a:r>
              <a:rPr kumimoji="0" sz="1400" b="1" i="0" u="none" strike="noStrike" kern="0" cap="none" spc="25" normalizeH="0" baseline="0" noProof="0">
                <a:ln>
                  <a:noFill/>
                </a:ln>
                <a:solidFill>
                  <a:srgbClr val="FFFFFF"/>
                </a:solidFill>
                <a:effectLst/>
                <a:uLnTx/>
                <a:uFillTx/>
                <a:latin typeface="Trebuchet MS"/>
                <a:sym typeface="Trebuchet MS"/>
              </a:rPr>
              <a:t>B</a:t>
            </a:r>
            <a:r>
              <a:rPr kumimoji="0" sz="1400" b="1" i="0" u="none" strike="noStrike" kern="0" cap="none" spc="15" normalizeH="0" baseline="0" noProof="0">
                <a:ln>
                  <a:noFill/>
                </a:ln>
                <a:solidFill>
                  <a:srgbClr val="FFFFFF"/>
                </a:solidFill>
                <a:effectLst/>
                <a:uLnTx/>
                <a:uFillTx/>
                <a:latin typeface="Trebuchet MS"/>
                <a:sym typeface="Trebuchet MS"/>
              </a:rPr>
              <a:t>o</a:t>
            </a:r>
            <a:r>
              <a:rPr kumimoji="0" sz="1400" b="1" i="0" u="none" strike="noStrike" kern="0" cap="none" spc="20" normalizeH="0" baseline="0" noProof="0">
                <a:ln>
                  <a:noFill/>
                </a:ln>
                <a:solidFill>
                  <a:srgbClr val="FFFFFF"/>
                </a:solidFill>
                <a:effectLst/>
                <a:uLnTx/>
                <a:uFillTx/>
                <a:latin typeface="Trebuchet MS"/>
                <a:sym typeface="Trebuchet MS"/>
              </a:rPr>
              <a:t>a</a:t>
            </a:r>
            <a:r>
              <a:rPr kumimoji="0" sz="1400" b="1" i="0" u="none" strike="noStrike" kern="0" cap="none" spc="-94" normalizeH="0" baseline="0" noProof="0">
                <a:ln>
                  <a:noFill/>
                </a:ln>
                <a:solidFill>
                  <a:srgbClr val="FFFFFF"/>
                </a:solidFill>
                <a:effectLst/>
                <a:uLnTx/>
                <a:uFillTx/>
                <a:latin typeface="Trebuchet MS"/>
                <a:sym typeface="Trebuchet MS"/>
              </a:rPr>
              <a:t>r</a:t>
            </a:r>
            <a:r>
              <a:rPr kumimoji="0" sz="1400" b="1" i="0" u="none" strike="noStrike" kern="0" cap="none" spc="5" normalizeH="0" baseline="0" noProof="0">
                <a:ln>
                  <a:noFill/>
                </a:ln>
                <a:solidFill>
                  <a:srgbClr val="FFFFFF"/>
                </a:solidFill>
                <a:effectLst/>
                <a:uLnTx/>
                <a:uFillTx/>
                <a:latin typeface="Trebuchet MS"/>
                <a:sym typeface="Trebuchet MS"/>
              </a:rPr>
              <a:t>d</a:t>
            </a:r>
          </a:p>
        </p:txBody>
      </p:sp>
      <p:pic>
        <p:nvPicPr>
          <p:cNvPr id="87" name="object 4" descr="object 4"/>
          <p:cNvPicPr>
            <a:picLocks noChangeAspect="1"/>
          </p:cNvPicPr>
          <p:nvPr/>
        </p:nvPicPr>
        <p:blipFill>
          <a:blip r:embed="rId3"/>
          <a:stretch>
            <a:fillRect/>
          </a:stretch>
        </p:blipFill>
        <p:spPr>
          <a:xfrm>
            <a:off x="10120276" y="343421"/>
            <a:ext cx="1693517" cy="875378"/>
          </a:xfrm>
          <a:prstGeom prst="rect">
            <a:avLst/>
          </a:prstGeom>
          <a:ln w="12700">
            <a:miter lim="400000"/>
          </a:ln>
        </p:spPr>
      </p:pic>
      <p:pic>
        <p:nvPicPr>
          <p:cNvPr id="88" name="object 5" descr="object 5"/>
          <p:cNvPicPr>
            <a:picLocks noChangeAspect="1"/>
          </p:cNvPicPr>
          <p:nvPr/>
        </p:nvPicPr>
        <p:blipFill>
          <a:blip r:embed="rId4"/>
          <a:stretch>
            <a:fillRect/>
          </a:stretch>
        </p:blipFill>
        <p:spPr>
          <a:xfrm>
            <a:off x="0" y="4320540"/>
            <a:ext cx="12192000" cy="2074165"/>
          </a:xfrm>
          <a:prstGeom prst="rect">
            <a:avLst/>
          </a:prstGeom>
          <a:ln w="12700">
            <a:miter lim="400000"/>
          </a:ln>
        </p:spPr>
      </p:pic>
      <p:sp>
        <p:nvSpPr>
          <p:cNvPr id="90" name="object 7"/>
          <p:cNvSpPr txBox="1"/>
          <p:nvPr/>
        </p:nvSpPr>
        <p:spPr>
          <a:xfrm>
            <a:off x="550606" y="2689263"/>
            <a:ext cx="11445756" cy="536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12700" algn="ctr" defTabSz="914400" rtl="0" eaLnBrk="1" fontAlgn="auto" latinLnBrk="0" hangingPunct="0">
              <a:lnSpc>
                <a:spcPct val="100000"/>
              </a:lnSpc>
              <a:spcBef>
                <a:spcPts val="200"/>
              </a:spcBef>
              <a:spcAft>
                <a:spcPts val="0"/>
              </a:spcAft>
              <a:buClrTx/>
              <a:buSzTx/>
              <a:buFontTx/>
              <a:buNone/>
              <a:tabLst/>
              <a:defRPr sz="1700" spc="10">
                <a:solidFill>
                  <a:srgbClr val="4EA72D"/>
                </a:solidFill>
                <a:latin typeface="Tahoma"/>
                <a:ea typeface="Tahoma"/>
                <a:cs typeface="Tahoma"/>
                <a:sym typeface="Tahoma"/>
              </a:defRPr>
            </a:pPr>
            <a:endParaRPr kumimoji="0" sz="1700" b="0" i="0" u="none" strike="noStrike" kern="0" cap="none" spc="-155" normalizeH="0" baseline="0" noProof="0" dirty="0">
              <a:ln>
                <a:noFill/>
              </a:ln>
              <a:solidFill>
                <a:srgbClr val="4EA72D"/>
              </a:solidFill>
              <a:effectLst/>
              <a:uLnTx/>
              <a:uFillTx/>
              <a:latin typeface="Tahoma"/>
              <a:ea typeface="Tahoma"/>
              <a:cs typeface="Tahoma"/>
              <a:sym typeface="Tahoma"/>
            </a:endParaRPr>
          </a:p>
          <a:p>
            <a:pPr marL="0" marR="0" lvl="0" indent="140335" algn="ctr" defTabSz="914400" rtl="0" eaLnBrk="1" fontAlgn="auto" latinLnBrk="0" hangingPunct="0">
              <a:lnSpc>
                <a:spcPct val="100000"/>
              </a:lnSpc>
              <a:spcBef>
                <a:spcPts val="100"/>
              </a:spcBef>
              <a:spcAft>
                <a:spcPts val="0"/>
              </a:spcAft>
              <a:buClrTx/>
              <a:buSzTx/>
              <a:buFontTx/>
              <a:buNone/>
              <a:tabLst/>
              <a:defRPr sz="1700" spc="-10">
                <a:solidFill>
                  <a:srgbClr val="4EA72D"/>
                </a:solidFill>
                <a:latin typeface="Tahoma"/>
                <a:ea typeface="Tahoma"/>
                <a:cs typeface="Tahoma"/>
                <a:sym typeface="Tahoma"/>
              </a:defRPr>
            </a:pPr>
            <a:endParaRPr kumimoji="0" lang="en-GB" sz="1700" b="0" i="0" u="sng" strike="noStrike" kern="0" cap="none" spc="-10" normalizeH="0" baseline="0" noProof="0" dirty="0">
              <a:ln>
                <a:noFill/>
              </a:ln>
              <a:solidFill>
                <a:srgbClr val="0000FF"/>
              </a:solidFill>
              <a:effectLst/>
              <a:uLnTx/>
              <a:uFill>
                <a:solidFill>
                  <a:srgbClr val="0000FF"/>
                </a:solidFill>
              </a:uFill>
              <a:latin typeface="Tahoma"/>
              <a:ea typeface="Tahoma"/>
              <a:cs typeface="Tahoma"/>
              <a:sym typeface="Tahoma"/>
              <a:hlinkClick r:id="rId5"/>
            </a:endParaRPr>
          </a:p>
        </p:txBody>
      </p:sp>
      <p:sp>
        <p:nvSpPr>
          <p:cNvPr id="8" name="object 2"/>
          <p:cNvSpPr txBox="1"/>
          <p:nvPr/>
        </p:nvSpPr>
        <p:spPr>
          <a:xfrm>
            <a:off x="512469" y="1365565"/>
            <a:ext cx="10809955" cy="2991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514350" indent="-285750">
              <a:lnSpc>
                <a:spcPct val="107000"/>
              </a:lnSpc>
              <a:spcAft>
                <a:spcPts val="800"/>
              </a:spcAft>
              <a:buFont typeface="Wingdings" panose="05000000000000000000" pitchFamily="2" charset="2"/>
              <a:buChar char="Ø"/>
            </a:pPr>
            <a:r>
              <a:rPr lang="en-GB" sz="2000" dirty="0">
                <a:effectLst/>
                <a:latin typeface="Aptos" panose="020B0004020202020204" pitchFamily="34" charset="0"/>
                <a:ea typeface="Aptos" panose="020B0004020202020204" pitchFamily="34" charset="0"/>
                <a:cs typeface="Times New Roman" panose="02020603050405020304" pitchFamily="18" charset="0"/>
              </a:rPr>
              <a:t>What is Hypertension ?</a:t>
            </a:r>
          </a:p>
          <a:p>
            <a:pPr marL="514350" indent="-285750">
              <a:lnSpc>
                <a:spcPct val="107000"/>
              </a:lnSpc>
              <a:spcAft>
                <a:spcPts val="800"/>
              </a:spcAft>
              <a:buFont typeface="Wingdings" panose="05000000000000000000" pitchFamily="2" charset="2"/>
              <a:buChar char="Ø"/>
            </a:pPr>
            <a:r>
              <a:rPr lang="en-GB" sz="2000" dirty="0">
                <a:latin typeface="Aptos" panose="020B0004020202020204" pitchFamily="34" charset="0"/>
                <a:ea typeface="Aptos" panose="020B0004020202020204" pitchFamily="34" charset="0"/>
                <a:cs typeface="Times New Roman" panose="02020603050405020304" pitchFamily="18" charset="0"/>
              </a:rPr>
              <a:t>Community Pharmacy and Blood Pressure Services</a:t>
            </a:r>
            <a:endParaRPr lang="en-GB" sz="2000" dirty="0">
              <a:effectLst/>
              <a:latin typeface="Aptos" panose="020B0004020202020204" pitchFamily="34" charset="0"/>
              <a:ea typeface="Aptos" panose="020B0004020202020204" pitchFamily="34" charset="0"/>
              <a:cs typeface="Times New Roman" panose="02020603050405020304" pitchFamily="18" charset="0"/>
            </a:endParaRPr>
          </a:p>
          <a:p>
            <a:pPr marL="514350" indent="-285750">
              <a:lnSpc>
                <a:spcPct val="107000"/>
              </a:lnSpc>
              <a:spcAft>
                <a:spcPts val="800"/>
              </a:spcAft>
              <a:buFont typeface="Wingdings" panose="05000000000000000000" pitchFamily="2" charset="2"/>
              <a:buChar char="Ø"/>
            </a:pPr>
            <a:r>
              <a:rPr lang="en-GB" sz="2000" dirty="0">
                <a:effectLst/>
                <a:latin typeface="Aptos" panose="020B0004020202020204" pitchFamily="34" charset="0"/>
                <a:ea typeface="Aptos" panose="020B0004020202020204" pitchFamily="34" charset="0"/>
                <a:cs typeface="Times New Roman" panose="02020603050405020304" pitchFamily="18" charset="0"/>
              </a:rPr>
              <a:t>What </a:t>
            </a:r>
            <a:r>
              <a:rPr lang="en-GB" sz="2000" dirty="0">
                <a:latin typeface="Aptos" panose="020B0004020202020204" pitchFamily="34" charset="0"/>
                <a:ea typeface="Aptos" panose="020B0004020202020204" pitchFamily="34" charset="0"/>
                <a:cs typeface="Times New Roman" panose="02020603050405020304" pitchFamily="18" charset="0"/>
              </a:rPr>
              <a:t>is Ambulatory Blood Pressure Monitoring (ABPM) </a:t>
            </a:r>
          </a:p>
          <a:p>
            <a:pPr marL="514350" indent="-285750">
              <a:lnSpc>
                <a:spcPct val="107000"/>
              </a:lnSpc>
              <a:spcAft>
                <a:spcPts val="800"/>
              </a:spcAft>
              <a:buFont typeface="Wingdings" panose="05000000000000000000" pitchFamily="2" charset="2"/>
              <a:buChar char="Ø"/>
            </a:pPr>
            <a:r>
              <a:rPr lang="en-GB" sz="2000" dirty="0">
                <a:latin typeface="Aptos" panose="020B0004020202020204" pitchFamily="34" charset="0"/>
                <a:ea typeface="Aptos" panose="020B0004020202020204" pitchFamily="34" charset="0"/>
                <a:cs typeface="Times New Roman" panose="02020603050405020304" pitchFamily="18" charset="0"/>
              </a:rPr>
              <a:t>Home Blood Pressure Monitoring (HBPM)</a:t>
            </a:r>
            <a:endParaRPr lang="en-GB" sz="2000" dirty="0">
              <a:effectLst/>
              <a:latin typeface="Aptos" panose="020B0004020202020204" pitchFamily="34" charset="0"/>
              <a:ea typeface="Aptos" panose="020B0004020202020204" pitchFamily="34" charset="0"/>
              <a:cs typeface="Times New Roman" panose="02020603050405020304" pitchFamily="18" charset="0"/>
            </a:endParaRPr>
          </a:p>
          <a:p>
            <a:pPr marL="514350" indent="-285750">
              <a:lnSpc>
                <a:spcPct val="107000"/>
              </a:lnSpc>
              <a:spcAft>
                <a:spcPts val="800"/>
              </a:spcAft>
              <a:buFont typeface="Wingdings" panose="05000000000000000000" pitchFamily="2" charset="2"/>
              <a:buChar char="Ø"/>
            </a:pPr>
            <a:r>
              <a:rPr lang="en-GB" sz="2000" dirty="0">
                <a:effectLst/>
                <a:latin typeface="Aptos" panose="020B0004020202020204" pitchFamily="34" charset="0"/>
                <a:ea typeface="Aptos" panose="020B0004020202020204" pitchFamily="34" charset="0"/>
                <a:cs typeface="Times New Roman" panose="02020603050405020304" pitchFamily="18" charset="0"/>
              </a:rPr>
              <a:t>Helping </a:t>
            </a:r>
            <a:r>
              <a:rPr lang="en-GB" sz="2000" b="1" dirty="0">
                <a:effectLst/>
                <a:latin typeface="Aptos" panose="020B0004020202020204" pitchFamily="34" charset="0"/>
                <a:ea typeface="Aptos" panose="020B0004020202020204" pitchFamily="34" charset="0"/>
                <a:cs typeface="Times New Roman" panose="02020603050405020304" pitchFamily="18" charset="0"/>
              </a:rPr>
              <a:t>YOU</a:t>
            </a:r>
            <a:r>
              <a:rPr lang="en-GB" sz="2000" dirty="0">
                <a:effectLst/>
                <a:latin typeface="Aptos" panose="020B0004020202020204" pitchFamily="34" charset="0"/>
                <a:ea typeface="Aptos" panose="020B0004020202020204" pitchFamily="34" charset="0"/>
                <a:cs typeface="Times New Roman" panose="02020603050405020304" pitchFamily="18" charset="0"/>
              </a:rPr>
              <a:t> to Complete Home Blood Pressure Readings </a:t>
            </a:r>
          </a:p>
          <a:p>
            <a:pPr marL="514350" indent="-285750">
              <a:lnSpc>
                <a:spcPct val="107000"/>
              </a:lnSpc>
              <a:spcAft>
                <a:spcPts val="800"/>
              </a:spcAft>
              <a:buFont typeface="Wingdings" panose="05000000000000000000" pitchFamily="2" charset="2"/>
              <a:buChar char="Ø"/>
            </a:pPr>
            <a:r>
              <a:rPr lang="en-GB" sz="2000" dirty="0">
                <a:effectLst/>
                <a:latin typeface="Aptos" panose="020B0004020202020204" pitchFamily="34" charset="0"/>
                <a:ea typeface="Aptos" panose="020B0004020202020204" pitchFamily="34" charset="0"/>
                <a:cs typeface="Times New Roman" panose="02020603050405020304" pitchFamily="18" charset="0"/>
              </a:rPr>
              <a:t>Questions and Discussion</a:t>
            </a:r>
          </a:p>
          <a:p>
            <a:pPr marL="241300" marR="0" lvl="0" indent="-228600" algn="l" defTabSz="914400" rtl="0" eaLnBrk="1" fontAlgn="auto" latinLnBrk="0" hangingPunct="0">
              <a:lnSpc>
                <a:spcPct val="100000"/>
              </a:lnSpc>
              <a:spcBef>
                <a:spcPts val="0"/>
              </a:spcBef>
              <a:spcAft>
                <a:spcPts val="0"/>
              </a:spcAft>
              <a:buClrTx/>
              <a:buSzPct val="100000"/>
              <a:buFont typeface="Arial"/>
              <a:buChar char="•"/>
              <a:tabLst>
                <a:tab pos="241300" algn="l"/>
              </a:tabLst>
              <a:defRPr sz="2600" spc="5">
                <a:latin typeface="Tahoma"/>
                <a:ea typeface="Tahoma"/>
                <a:cs typeface="Tahoma"/>
                <a:sym typeface="Tahoma"/>
              </a:defRPr>
            </a:pPr>
            <a:endParaRPr kumimoji="0" sz="2600" b="0" i="0" u="none" strike="noStrike" kern="0" cap="none" spc="5" normalizeH="0" baseline="0" noProof="0" dirty="0">
              <a:ln>
                <a:noFill/>
              </a:ln>
              <a:solidFill>
                <a:srgbClr val="000000"/>
              </a:solidFill>
              <a:effectLst/>
              <a:uLnTx/>
              <a:uFillTx/>
              <a:latin typeface="Tahoma"/>
              <a:ea typeface="Tahoma"/>
              <a:cs typeface="Tahoma"/>
              <a:sym typeface="Tahoma"/>
            </a:endParaRPr>
          </a:p>
        </p:txBody>
      </p:sp>
      <p:sp>
        <p:nvSpPr>
          <p:cNvPr id="9" name="object 5"/>
          <p:cNvSpPr txBox="1">
            <a:spLocks noGrp="1"/>
          </p:cNvSpPr>
          <p:nvPr>
            <p:ph type="title"/>
          </p:nvPr>
        </p:nvSpPr>
        <p:spPr>
          <a:xfrm>
            <a:off x="512469" y="333831"/>
            <a:ext cx="7418193" cy="697232"/>
          </a:xfrm>
          <a:prstGeom prst="rect">
            <a:avLst/>
          </a:prstGeom>
        </p:spPr>
        <p:txBody>
          <a:bodyPr>
            <a:normAutofit/>
          </a:bodyPr>
          <a:lstStyle/>
          <a:p>
            <a:pPr indent="12700">
              <a:spcBef>
                <a:spcPts val="100"/>
              </a:spcBef>
              <a:defRPr sz="4400" spc="-300"/>
            </a:pPr>
            <a:r>
              <a:rPr dirty="0">
                <a:latin typeface="Trebuchet MS" panose="020B0603020202020204" pitchFamily="34" charset="0"/>
              </a:rPr>
              <a:t>Int</a:t>
            </a:r>
            <a:r>
              <a:rPr spc="-400" dirty="0">
                <a:latin typeface="Trebuchet MS" panose="020B0603020202020204" pitchFamily="34" charset="0"/>
              </a:rPr>
              <a:t>r</a:t>
            </a:r>
            <a:r>
              <a:rPr spc="-200" dirty="0">
                <a:latin typeface="Trebuchet MS" panose="020B0603020202020204" pitchFamily="34" charset="0"/>
              </a:rPr>
              <a:t>oduct</a:t>
            </a:r>
            <a:r>
              <a:rPr spc="-100" dirty="0">
                <a:latin typeface="Trebuchet MS" panose="020B0603020202020204" pitchFamily="34" charset="0"/>
              </a:rPr>
              <a:t>ions</a:t>
            </a:r>
            <a:r>
              <a:rPr spc="-600" dirty="0">
                <a:latin typeface="Trebuchet MS" panose="020B0603020202020204" pitchFamily="34" charset="0"/>
              </a:rPr>
              <a:t> </a:t>
            </a:r>
            <a:r>
              <a:rPr spc="-200" dirty="0">
                <a:latin typeface="Trebuchet MS" panose="020B0603020202020204" pitchFamily="34" charset="0"/>
              </a:rPr>
              <a:t>and</a:t>
            </a:r>
            <a:r>
              <a:rPr spc="-500" dirty="0">
                <a:latin typeface="Trebuchet MS" panose="020B0603020202020204" pitchFamily="34" charset="0"/>
              </a:rPr>
              <a:t> </a:t>
            </a:r>
            <a:r>
              <a:rPr spc="0" dirty="0">
                <a:latin typeface="Trebuchet MS" panose="020B0603020202020204" pitchFamily="34" charset="0"/>
              </a:rPr>
              <a:t>A</a:t>
            </a:r>
            <a:r>
              <a:rPr spc="-400" dirty="0">
                <a:latin typeface="Trebuchet MS" panose="020B0603020202020204" pitchFamily="34" charset="0"/>
              </a:rPr>
              <a:t>g</a:t>
            </a:r>
            <a:r>
              <a:rPr dirty="0">
                <a:latin typeface="Trebuchet MS" panose="020B0603020202020204" pitchFamily="34" charset="0"/>
              </a:rPr>
              <a:t>enda:</a:t>
            </a:r>
          </a:p>
        </p:txBody>
      </p:sp>
    </p:spTree>
    <p:extLst>
      <p:ext uri="{BB962C8B-B14F-4D97-AF65-F5344CB8AC3E}">
        <p14:creationId xmlns:p14="http://schemas.microsoft.com/office/powerpoint/2010/main" val="213291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B5E76-0087-58D0-49EB-019860EE3CDB}"/>
            </a:ext>
          </a:extLst>
        </p:cNvPr>
        <p:cNvGrpSpPr/>
        <p:nvPr/>
      </p:nvGrpSpPr>
      <p:grpSpPr>
        <a:xfrm>
          <a:off x="0" y="0"/>
          <a:ext cx="0" cy="0"/>
          <a:chOff x="0" y="0"/>
          <a:chExt cx="0" cy="0"/>
        </a:xfrm>
      </p:grpSpPr>
      <p:sp>
        <p:nvSpPr>
          <p:cNvPr id="124" name="object 4">
            <a:extLst>
              <a:ext uri="{FF2B5EF4-FFF2-40B4-BE49-F238E27FC236}">
                <a16:creationId xmlns:a16="http://schemas.microsoft.com/office/drawing/2014/main" id="{4A9B5A39-7FEB-C0D7-8C72-FCC6C9CC8AB1}"/>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AE1A7BD1-7F73-8AD4-D4D4-9BB8E2061E93}"/>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1C80B775-792C-7503-54D3-0D82B6F71EB9}"/>
              </a:ext>
            </a:extLst>
          </p:cNvPr>
          <p:cNvSpPr txBox="1">
            <a:spLocks noGrp="1"/>
          </p:cNvSpPr>
          <p:nvPr>
            <p:ph type="title"/>
          </p:nvPr>
        </p:nvSpPr>
        <p:spPr>
          <a:xfrm>
            <a:off x="-142240" y="480424"/>
            <a:ext cx="10099676" cy="574676"/>
          </a:xfrm>
          <a:prstGeom prst="rect">
            <a:avLst/>
          </a:prstGeom>
        </p:spPr>
        <p:txBody>
          <a:bodyPr>
            <a:normAutofit fontScale="90000"/>
          </a:bodyPr>
          <a:lstStyle/>
          <a:p>
            <a:pPr marL="514350" indent="-285750">
              <a:lnSpc>
                <a:spcPct val="107000"/>
              </a:lnSpc>
              <a:spcAft>
                <a:spcPts val="800"/>
              </a:spcAft>
              <a:buFont typeface="Wingdings" panose="05000000000000000000" pitchFamily="2" charset="2"/>
              <a:buChar char="Ø"/>
            </a:pPr>
            <a:r>
              <a:rPr lang="en-GB" sz="3600" b="1" dirty="0">
                <a:latin typeface="Trebuchet MS" panose="020B0603020202020204" pitchFamily="34" charset="0"/>
                <a:ea typeface="Aptos" panose="020B0004020202020204" pitchFamily="34" charset="0"/>
                <a:cs typeface="Times New Roman" panose="02020603050405020304" pitchFamily="18" charset="0"/>
              </a:rPr>
              <a:t>Overview of Hypertension </a:t>
            </a:r>
          </a:p>
        </p:txBody>
      </p:sp>
      <p:sp>
        <p:nvSpPr>
          <p:cNvPr id="127" name="object 7">
            <a:extLst>
              <a:ext uri="{FF2B5EF4-FFF2-40B4-BE49-F238E27FC236}">
                <a16:creationId xmlns:a16="http://schemas.microsoft.com/office/drawing/2014/main" id="{AEC08014-3BC8-E801-DA07-E637C69B3538}"/>
              </a:ext>
            </a:extLst>
          </p:cNvPr>
          <p:cNvSpPr txBox="1"/>
          <p:nvPr/>
        </p:nvSpPr>
        <p:spPr>
          <a:xfrm>
            <a:off x="287424" y="1754726"/>
            <a:ext cx="6479136" cy="372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a:buFont typeface="Arial" panose="020B0604020202020204" pitchFamily="34" charset="0"/>
              <a:buChar char="•"/>
            </a:pPr>
            <a:r>
              <a:rPr lang="en-GB" sz="2200" dirty="0">
                <a:latin typeface="Inter"/>
                <a:cs typeface="Calibri" panose="020F0502020204030204" pitchFamily="34" charset="0"/>
              </a:rPr>
              <a:t>Hypertension is defined as </a:t>
            </a:r>
            <a:r>
              <a:rPr lang="en-GB" sz="2200" b="1" dirty="0">
                <a:latin typeface="Inter"/>
                <a:cs typeface="Calibri" panose="020F0502020204030204" pitchFamily="34" charset="0"/>
              </a:rPr>
              <a:t>persistently elevated arterial blood pressure</a:t>
            </a:r>
            <a:r>
              <a:rPr lang="en-GB" sz="2200" dirty="0">
                <a:latin typeface="Inter"/>
                <a:cs typeface="Calibri" panose="020F0502020204030204" pitchFamily="34" charset="0"/>
              </a:rPr>
              <a:t>, with no clear cut-off for diagnosis. Any increase in blood pressure can raise the risk of kidney or heart disease. Arbitrary thresholds are set to determine hypertension, primarily where treatment benefits outweigh risks. The standard threshold for diagnosing hypertension is a clinic </a:t>
            </a:r>
            <a:r>
              <a:rPr lang="en-GB" sz="2200" b="1" dirty="0">
                <a:latin typeface="Inter"/>
                <a:cs typeface="Calibri" panose="020F0502020204030204" pitchFamily="34" charset="0"/>
              </a:rPr>
              <a:t>systolic blood pressure of 140 mmHg or more (top number)</a:t>
            </a:r>
            <a:r>
              <a:rPr lang="en-GB" sz="2200" dirty="0">
                <a:latin typeface="Inter"/>
                <a:cs typeface="Calibri" panose="020F0502020204030204" pitchFamily="34" charset="0"/>
              </a:rPr>
              <a:t>, or </a:t>
            </a:r>
            <a:r>
              <a:rPr lang="en-GB" sz="2200" b="1" dirty="0">
                <a:latin typeface="Inter"/>
                <a:cs typeface="Calibri" panose="020F0502020204030204" pitchFamily="34" charset="0"/>
              </a:rPr>
              <a:t>diastolic pressure of 90 mmHg or more (bottom number)</a:t>
            </a:r>
            <a:r>
              <a:rPr lang="en-GB" sz="2200" dirty="0">
                <a:latin typeface="Inter"/>
                <a:cs typeface="Calibri" panose="020F0502020204030204" pitchFamily="34" charset="0"/>
              </a:rPr>
              <a:t>. Diagnosis is confirmed through ambulatory or home blood pressure monitoring.</a:t>
            </a:r>
            <a:endParaRPr lang="en-GB" sz="2200" b="0" i="0" dirty="0">
              <a:solidFill>
                <a:srgbClr val="0E0E0E"/>
              </a:solidFill>
              <a:effectLst/>
              <a:latin typeface="Inter"/>
              <a:cs typeface="Calibri" panose="020F0502020204030204" pitchFamily="34" charset="0"/>
            </a:endParaRPr>
          </a:p>
        </p:txBody>
      </p:sp>
      <p:pic>
        <p:nvPicPr>
          <p:cNvPr id="2050" name="Picture 2" descr="High Blood Pressure (Hypertension) Symptoms &amp; Treatment | Dr Raghu">
            <a:extLst>
              <a:ext uri="{FF2B5EF4-FFF2-40B4-BE49-F238E27FC236}">
                <a16:creationId xmlns:a16="http://schemas.microsoft.com/office/drawing/2014/main" id="{1EDB8DC6-BF6D-A60C-A1B1-34A0D1953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847" y="1195984"/>
            <a:ext cx="5082540" cy="484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06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9049" y="949238"/>
            <a:ext cx="8622534" cy="769441"/>
          </a:xfrm>
          <a:prstGeom prst="rect">
            <a:avLst/>
          </a:prstGeom>
          <a:noFill/>
        </p:spPr>
        <p:txBody>
          <a:bodyPr wrap="square" rtlCol="0">
            <a:spAutoFit/>
          </a:bodyPr>
          <a:lstStyle/>
          <a:p>
            <a:pPr algn="r"/>
            <a:r>
              <a:rPr lang="en-GB" sz="4400" b="1" dirty="0">
                <a:solidFill>
                  <a:srgbClr val="0E6AB3"/>
                </a:solidFill>
                <a:latin typeface="Arial" panose="020B0604020202020204" pitchFamily="34" charset="0"/>
                <a:cs typeface="Arial" panose="020B0604020202020204" pitchFamily="34" charset="0"/>
              </a:rPr>
              <a:t>Welcome</a:t>
            </a:r>
          </a:p>
        </p:txBody>
      </p:sp>
      <p:sp>
        <p:nvSpPr>
          <p:cNvPr id="3" name="TextBox 2"/>
          <p:cNvSpPr txBox="1"/>
          <p:nvPr/>
        </p:nvSpPr>
        <p:spPr>
          <a:xfrm>
            <a:off x="4090218" y="2178051"/>
            <a:ext cx="8297209" cy="4093428"/>
          </a:xfrm>
          <a:prstGeom prst="rect">
            <a:avLst/>
          </a:prstGeom>
          <a:noFill/>
        </p:spPr>
        <p:txBody>
          <a:bodyPr wrap="square" rtlCol="0">
            <a:spAutoFit/>
          </a:bodyPr>
          <a:lstStyle/>
          <a:p>
            <a:r>
              <a:rPr lang="en-GB" sz="2000" dirty="0">
                <a:cs typeface="Arial" panose="020B0604020202020204" pitchFamily="34" charset="0"/>
              </a:rPr>
              <a:t>Welcome &amp; Introductions – Samson Arishe</a:t>
            </a:r>
          </a:p>
          <a:p>
            <a:endParaRPr lang="en-GB" sz="2000" dirty="0">
              <a:cs typeface="Arial" panose="020B0604020202020204" pitchFamily="34" charset="0"/>
            </a:endParaRPr>
          </a:p>
          <a:p>
            <a:r>
              <a:rPr lang="en-GB" sz="2000" dirty="0">
                <a:cs typeface="Arial" panose="020B0604020202020204" pitchFamily="34" charset="0"/>
              </a:rPr>
              <a:t>Housekeeping </a:t>
            </a:r>
          </a:p>
          <a:p>
            <a:endParaRPr lang="en-GB" sz="2000" dirty="0">
              <a:cs typeface="Arial" panose="020B0604020202020204" pitchFamily="34" charset="0"/>
            </a:endParaRPr>
          </a:p>
          <a:p>
            <a:r>
              <a:rPr lang="en-GB" sz="2000" dirty="0">
                <a:cs typeface="Arial" panose="020B0604020202020204" pitchFamily="34" charset="0"/>
              </a:rPr>
              <a:t>Plan for session:</a:t>
            </a:r>
          </a:p>
          <a:p>
            <a:pPr marL="342900" indent="-342900">
              <a:buFont typeface="Arial" panose="020B0604020202020204" pitchFamily="34" charset="0"/>
              <a:buChar char="•"/>
            </a:pPr>
            <a:r>
              <a:rPr lang="en-GB" sz="2000" dirty="0">
                <a:cs typeface="Arial" panose="020B0604020202020204" pitchFamily="34" charset="0"/>
              </a:rPr>
              <a:t>Actions from last meeting</a:t>
            </a:r>
          </a:p>
          <a:p>
            <a:pPr marL="342900" indent="-342900">
              <a:buFont typeface="Arial" panose="020B0604020202020204" pitchFamily="34" charset="0"/>
              <a:buChar char="•"/>
            </a:pPr>
            <a:r>
              <a:rPr lang="en-GB" sz="2000" dirty="0">
                <a:cs typeface="Arial" panose="020B0604020202020204" pitchFamily="34" charset="0"/>
              </a:rPr>
              <a:t>Your Health Dudley – Maria Doria</a:t>
            </a:r>
          </a:p>
          <a:p>
            <a:pPr marL="342900" indent="-342900">
              <a:buFont typeface="Arial" panose="020B0604020202020204" pitchFamily="34" charset="0"/>
              <a:buChar char="•"/>
            </a:pPr>
            <a:r>
              <a:rPr lang="en-GB" sz="2000" dirty="0">
                <a:cs typeface="Arial" panose="020B0604020202020204" pitchFamily="34" charset="0"/>
              </a:rPr>
              <a:t>PPG Education Session (High blood Pressure/ Hypertension Management) – Sabah Khan and Gurvinder Najran</a:t>
            </a:r>
          </a:p>
          <a:p>
            <a:pPr marL="342900" indent="-342900">
              <a:buFont typeface="Arial" panose="020B0604020202020204" pitchFamily="34" charset="0"/>
              <a:buChar char="•"/>
            </a:pPr>
            <a:r>
              <a:rPr lang="en-GB" sz="2000" dirty="0">
                <a:cs typeface="Arial" panose="020B0604020202020204" pitchFamily="34" charset="0"/>
              </a:rPr>
              <a:t>Table Discussions </a:t>
            </a:r>
          </a:p>
          <a:p>
            <a:pPr marL="342900" indent="-342900">
              <a:buFont typeface="Arial" panose="020B0604020202020204" pitchFamily="34" charset="0"/>
              <a:buChar char="•"/>
            </a:pPr>
            <a:r>
              <a:rPr lang="en-GB" sz="2000" dirty="0">
                <a:cs typeface="Arial" panose="020B0604020202020204" pitchFamily="34" charset="0"/>
              </a:rPr>
              <a:t>Next PPG Meeting</a:t>
            </a:r>
          </a:p>
          <a:p>
            <a:pPr marL="800100" lvl="1"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01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70ABF-79A0-F8BC-264F-2FD97D9BF45C}"/>
            </a:ext>
          </a:extLst>
        </p:cNvPr>
        <p:cNvGrpSpPr/>
        <p:nvPr/>
      </p:nvGrpSpPr>
      <p:grpSpPr>
        <a:xfrm>
          <a:off x="0" y="0"/>
          <a:ext cx="0" cy="0"/>
          <a:chOff x="0" y="0"/>
          <a:chExt cx="0" cy="0"/>
        </a:xfrm>
      </p:grpSpPr>
      <p:sp>
        <p:nvSpPr>
          <p:cNvPr id="123" name="object 3">
            <a:extLst>
              <a:ext uri="{FF2B5EF4-FFF2-40B4-BE49-F238E27FC236}">
                <a16:creationId xmlns:a16="http://schemas.microsoft.com/office/drawing/2014/main" id="{A6FD289D-F631-1523-85DE-DB3BBC9627B7}"/>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96EB8135-7B7D-69D4-50A6-B48FF2AB8146}"/>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77546F97-15B6-E0F4-3870-3FB0F35565E1}"/>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D37CEA2B-7A4F-37B9-DE56-C1018E635D72}"/>
              </a:ext>
            </a:extLst>
          </p:cNvPr>
          <p:cNvSpPr txBox="1">
            <a:spLocks noGrp="1"/>
          </p:cNvSpPr>
          <p:nvPr>
            <p:ph type="title"/>
          </p:nvPr>
        </p:nvSpPr>
        <p:spPr>
          <a:xfrm>
            <a:off x="-157989" y="246771"/>
            <a:ext cx="10099676" cy="574676"/>
          </a:xfrm>
          <a:prstGeom prst="rect">
            <a:avLst/>
          </a:prstGeom>
        </p:spPr>
        <p:txBody>
          <a:bodyPr>
            <a:normAutofit fontScale="90000"/>
          </a:bodyPr>
          <a:lstStyle/>
          <a:p>
            <a:pPr marL="514350" indent="-285750">
              <a:lnSpc>
                <a:spcPct val="107000"/>
              </a:lnSpc>
              <a:spcAft>
                <a:spcPts val="800"/>
              </a:spcAft>
              <a:buFont typeface="Wingdings" panose="05000000000000000000" pitchFamily="2" charset="2"/>
              <a:buChar char="Ø"/>
            </a:pPr>
            <a:r>
              <a:rPr lang="en-GB" sz="3600" b="1" dirty="0">
                <a:latin typeface="Trebuchet MS" panose="020B0603020202020204" pitchFamily="34" charset="0"/>
                <a:ea typeface="Aptos" panose="020B0004020202020204" pitchFamily="34" charset="0"/>
                <a:cs typeface="Times New Roman" panose="02020603050405020304" pitchFamily="18" charset="0"/>
              </a:rPr>
              <a:t>Overview of Hypertension </a:t>
            </a:r>
          </a:p>
        </p:txBody>
      </p:sp>
      <p:sp>
        <p:nvSpPr>
          <p:cNvPr id="127" name="object 7">
            <a:extLst>
              <a:ext uri="{FF2B5EF4-FFF2-40B4-BE49-F238E27FC236}">
                <a16:creationId xmlns:a16="http://schemas.microsoft.com/office/drawing/2014/main" id="{EC7CF1D8-DE0A-0B6D-0AEF-FB8E35D77E31}"/>
              </a:ext>
            </a:extLst>
          </p:cNvPr>
          <p:cNvSpPr txBox="1"/>
          <p:nvPr/>
        </p:nvSpPr>
        <p:spPr>
          <a:xfrm>
            <a:off x="178342" y="1041023"/>
            <a:ext cx="5490938" cy="5539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l">
              <a:buFont typeface="Arial" panose="020B0604020202020204" pitchFamily="34" charset="0"/>
              <a:buChar char="•"/>
            </a:pPr>
            <a:r>
              <a:rPr lang="en-GB" b="1" i="0" dirty="0">
                <a:solidFill>
                  <a:srgbClr val="0E0E0E"/>
                </a:solidFill>
                <a:effectLst/>
                <a:latin typeface="Inter"/>
              </a:rPr>
              <a:t>Hypertension - classified by the National Institute for Health and Care Excellence (NICE) in the UK according to severity as:</a:t>
            </a:r>
            <a:endParaRPr lang="en-GB" b="0" i="0" dirty="0">
              <a:solidFill>
                <a:srgbClr val="0E0E0E"/>
              </a:solidFill>
              <a:effectLst/>
              <a:latin typeface="Inter"/>
            </a:endParaRPr>
          </a:p>
          <a:p>
            <a:pPr marL="742950" lvl="1" indent="-285750" algn="l">
              <a:buFont typeface="Arial" panose="020B0604020202020204" pitchFamily="34" charset="0"/>
              <a:buChar char="•"/>
            </a:pPr>
            <a:r>
              <a:rPr lang="en-GB" b="1" i="0" dirty="0">
                <a:solidFill>
                  <a:srgbClr val="0E0E0E"/>
                </a:solidFill>
                <a:effectLst/>
                <a:latin typeface="Inter"/>
              </a:rPr>
              <a:t>Stage 1 hypertension </a:t>
            </a:r>
            <a:r>
              <a:rPr lang="en-GB" b="0" i="0" dirty="0">
                <a:solidFill>
                  <a:srgbClr val="0E0E0E"/>
                </a:solidFill>
                <a:effectLst/>
                <a:latin typeface="Inter"/>
              </a:rPr>
              <a:t>— clinic blood pressure ranging from 140/90 mmHg to 159/99 mmHg </a:t>
            </a:r>
            <a:r>
              <a:rPr lang="en-GB" b="0" i="1" dirty="0">
                <a:solidFill>
                  <a:srgbClr val="0E0E0E"/>
                </a:solidFill>
                <a:effectLst/>
                <a:latin typeface="Inter"/>
              </a:rPr>
              <a:t>and</a:t>
            </a:r>
            <a:r>
              <a:rPr lang="en-GB" b="0" i="0" dirty="0">
                <a:solidFill>
                  <a:srgbClr val="0E0E0E"/>
                </a:solidFill>
                <a:effectLst/>
                <a:latin typeface="Inter"/>
              </a:rPr>
              <a:t> subsequent ABPM daytime average or HBPM average blood pressure ranging from 135/85 mmHg to 149/94 mmHg.</a:t>
            </a:r>
          </a:p>
          <a:p>
            <a:pPr marL="742950" lvl="1" indent="-285750" algn="l">
              <a:buFont typeface="Arial" panose="020B0604020202020204" pitchFamily="34" charset="0"/>
              <a:buChar char="•"/>
            </a:pPr>
            <a:r>
              <a:rPr lang="en-GB" b="1" i="0" dirty="0">
                <a:solidFill>
                  <a:srgbClr val="0E0E0E"/>
                </a:solidFill>
                <a:effectLst/>
                <a:latin typeface="Inter"/>
              </a:rPr>
              <a:t>Stage 2 hypertension </a:t>
            </a:r>
            <a:r>
              <a:rPr lang="en-GB" b="0" i="0" dirty="0">
                <a:solidFill>
                  <a:srgbClr val="0E0E0E"/>
                </a:solidFill>
                <a:effectLst/>
                <a:latin typeface="Inter"/>
              </a:rPr>
              <a:t>— clinic blood pressure of 160/100 mmHg or higher but less than 180/120 mmHg </a:t>
            </a:r>
            <a:r>
              <a:rPr lang="en-GB" b="0" i="1" dirty="0">
                <a:solidFill>
                  <a:srgbClr val="0E0E0E"/>
                </a:solidFill>
                <a:effectLst/>
                <a:latin typeface="Inter"/>
              </a:rPr>
              <a:t>and</a:t>
            </a:r>
            <a:r>
              <a:rPr lang="en-GB" b="0" i="0" dirty="0">
                <a:solidFill>
                  <a:srgbClr val="0E0E0E"/>
                </a:solidFill>
                <a:effectLst/>
                <a:latin typeface="Inter"/>
              </a:rPr>
              <a:t> subsequent ABPM daytime average or HBPM average blood pressure of 150/95 mmHg or higher. (The upper limit of Stage 2 hypertension is variably defined in other guidelines internationally.)</a:t>
            </a:r>
          </a:p>
          <a:p>
            <a:pPr marL="742950" lvl="1" indent="-285750" algn="l">
              <a:buFont typeface="Arial" panose="020B0604020202020204" pitchFamily="34" charset="0"/>
              <a:buChar char="•"/>
            </a:pPr>
            <a:r>
              <a:rPr lang="en-GB" b="1" i="0" dirty="0">
                <a:solidFill>
                  <a:srgbClr val="0E0E0E"/>
                </a:solidFill>
                <a:effectLst/>
                <a:latin typeface="Inter"/>
              </a:rPr>
              <a:t>Stage 3 or severe hypertension </a:t>
            </a:r>
            <a:r>
              <a:rPr lang="en-GB" b="0" i="0" dirty="0">
                <a:solidFill>
                  <a:srgbClr val="0E0E0E"/>
                </a:solidFill>
                <a:effectLst/>
                <a:latin typeface="Inter"/>
              </a:rPr>
              <a:t>— clinic systolic blood pressure of 180 mmHg or higher </a:t>
            </a:r>
            <a:r>
              <a:rPr lang="en-GB" b="0" i="1" dirty="0">
                <a:solidFill>
                  <a:srgbClr val="0E0E0E"/>
                </a:solidFill>
                <a:effectLst/>
                <a:latin typeface="Inter"/>
              </a:rPr>
              <a:t>or</a:t>
            </a:r>
            <a:r>
              <a:rPr lang="en-GB" b="0" i="0" dirty="0">
                <a:solidFill>
                  <a:srgbClr val="0E0E0E"/>
                </a:solidFill>
                <a:effectLst/>
                <a:latin typeface="Inter"/>
              </a:rPr>
              <a:t> clinic diastolic blood pressure of 120 mmHg or higher.</a:t>
            </a:r>
          </a:p>
          <a:p>
            <a:pPr>
              <a:buFont typeface="+mj-lt"/>
              <a:buAutoNum type="arabicPeriod"/>
            </a:pPr>
            <a:endParaRPr lang="en-GB" dirty="0"/>
          </a:p>
          <a:p>
            <a:pPr algn="l">
              <a:buFont typeface="Arial" panose="020B0604020202020204" pitchFamily="34" charset="0"/>
              <a:buChar char="•"/>
            </a:pPr>
            <a:endParaRPr lang="en-GB" b="0" i="0" dirty="0">
              <a:solidFill>
                <a:srgbClr val="0E0E0E"/>
              </a:solidFill>
              <a:effectLst/>
              <a:latin typeface="Inter"/>
            </a:endParaRPr>
          </a:p>
        </p:txBody>
      </p:sp>
      <p:pic>
        <p:nvPicPr>
          <p:cNvPr id="4" name="Picture 3" descr="A screenshot of a computer&#10;&#10;Description automatically generated">
            <a:extLst>
              <a:ext uri="{FF2B5EF4-FFF2-40B4-BE49-F238E27FC236}">
                <a16:creationId xmlns:a16="http://schemas.microsoft.com/office/drawing/2014/main" id="{837C0038-F257-4340-0EF2-57AFC32D421F}"/>
              </a:ext>
            </a:extLst>
          </p:cNvPr>
          <p:cNvPicPr>
            <a:picLocks noChangeAspect="1"/>
          </p:cNvPicPr>
          <p:nvPr/>
        </p:nvPicPr>
        <p:blipFill rotWithShape="1">
          <a:blip r:embed="rId4">
            <a:extLst>
              <a:ext uri="{28A0092B-C50C-407E-A947-70E740481C1C}">
                <a14:useLocalDpi xmlns:a14="http://schemas.microsoft.com/office/drawing/2010/main" val="0"/>
              </a:ext>
            </a:extLst>
          </a:blip>
          <a:srcRect l="16840" t="17333" r="29205" b="31652"/>
          <a:stretch/>
        </p:blipFill>
        <p:spPr bwMode="auto">
          <a:xfrm>
            <a:off x="5669280" y="1706403"/>
            <a:ext cx="6307280" cy="3354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209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62347-A41F-0A36-9F2C-B9BD6C97D3EA}"/>
            </a:ext>
          </a:extLst>
        </p:cNvPr>
        <p:cNvGrpSpPr/>
        <p:nvPr/>
      </p:nvGrpSpPr>
      <p:grpSpPr>
        <a:xfrm>
          <a:off x="0" y="0"/>
          <a:ext cx="0" cy="0"/>
          <a:chOff x="0" y="0"/>
          <a:chExt cx="0" cy="0"/>
        </a:xfrm>
      </p:grpSpPr>
      <p:sp>
        <p:nvSpPr>
          <p:cNvPr id="123" name="object 3">
            <a:extLst>
              <a:ext uri="{FF2B5EF4-FFF2-40B4-BE49-F238E27FC236}">
                <a16:creationId xmlns:a16="http://schemas.microsoft.com/office/drawing/2014/main" id="{38197799-F98E-816E-19BB-2DB1690C3925}"/>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AADD447F-641C-B8FE-8985-6DA88D19CDA9}"/>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DC9633D7-86A1-9C5A-AC2A-18BC5BF88BA4}"/>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41A9F3FF-A845-EECC-A514-5F78195AC801}"/>
              </a:ext>
            </a:extLst>
          </p:cNvPr>
          <p:cNvSpPr txBox="1">
            <a:spLocks noGrp="1"/>
          </p:cNvSpPr>
          <p:nvPr>
            <p:ph type="title"/>
          </p:nvPr>
        </p:nvSpPr>
        <p:spPr>
          <a:xfrm>
            <a:off x="336422" y="520560"/>
            <a:ext cx="10099676" cy="574676"/>
          </a:xfrm>
          <a:prstGeom prst="rect">
            <a:avLst/>
          </a:prstGeom>
        </p:spPr>
        <p:txBody>
          <a:bodyPr>
            <a:normAutofit fontScale="90000"/>
          </a:bodyPr>
          <a:lstStyle/>
          <a:p>
            <a:pPr indent="12700">
              <a:spcBef>
                <a:spcPts val="100"/>
              </a:spcBef>
              <a:defRPr sz="3600" b="1" spc="-100"/>
            </a:pPr>
            <a:r>
              <a:rPr lang="en-GB" dirty="0">
                <a:latin typeface="Trebuchet MS" panose="020B0603020202020204" pitchFamily="34" charset="0"/>
              </a:rPr>
              <a:t>Hypertension</a:t>
            </a:r>
            <a:r>
              <a:rPr lang="en-GB" dirty="0"/>
              <a:t> </a:t>
            </a:r>
            <a:endParaRPr spc="-300" dirty="0"/>
          </a:p>
        </p:txBody>
      </p:sp>
      <p:sp>
        <p:nvSpPr>
          <p:cNvPr id="127" name="object 7">
            <a:extLst>
              <a:ext uri="{FF2B5EF4-FFF2-40B4-BE49-F238E27FC236}">
                <a16:creationId xmlns:a16="http://schemas.microsoft.com/office/drawing/2014/main" id="{C0D635AB-0B0F-A695-389A-DA286E897DA2}"/>
              </a:ext>
            </a:extLst>
          </p:cNvPr>
          <p:cNvSpPr txBox="1"/>
          <p:nvPr/>
        </p:nvSpPr>
        <p:spPr>
          <a:xfrm>
            <a:off x="336422" y="1456918"/>
            <a:ext cx="10910698" cy="4154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r>
              <a:rPr lang="en-GB" dirty="0">
                <a:latin typeface="Calibri" panose="020F0502020204030204" pitchFamily="34" charset="0"/>
                <a:cs typeface="Calibri" panose="020F0502020204030204" pitchFamily="34" charset="0"/>
              </a:rPr>
              <a:t>There are two main types of hypertension:</a:t>
            </a:r>
          </a:p>
          <a:p>
            <a:pPr>
              <a:buFont typeface="+mj-lt"/>
              <a:buAutoNum type="arabicPeriod"/>
            </a:pPr>
            <a:r>
              <a:rPr lang="en-GB" b="1" dirty="0">
                <a:latin typeface="Calibri" panose="020F0502020204030204" pitchFamily="34" charset="0"/>
                <a:cs typeface="Calibri" panose="020F0502020204030204" pitchFamily="34" charset="0"/>
              </a:rPr>
              <a:t> Primary (Essential) Hypertension</a:t>
            </a:r>
            <a:r>
              <a:rPr lang="en-GB" dirty="0">
                <a:latin typeface="Calibri" panose="020F0502020204030204" pitchFamily="34" charset="0"/>
                <a:cs typeface="Calibri" panose="020F0502020204030204" pitchFamily="34" charset="0"/>
              </a:rPr>
              <a:t>: This type develops gradually over many years and has no identifiable cause. It is often influenced by genetic factors, lifestyle choices, and environmental factors such as diet and physical activity.</a:t>
            </a:r>
          </a:p>
          <a:p>
            <a:pPr>
              <a:buFont typeface="+mj-lt"/>
              <a:buAutoNum type="arabicPeriod"/>
            </a:pPr>
            <a:endParaRPr lang="en-GB" dirty="0">
              <a:latin typeface="Calibri" panose="020F0502020204030204" pitchFamily="34" charset="0"/>
              <a:cs typeface="Calibri" panose="020F0502020204030204" pitchFamily="34" charset="0"/>
            </a:endParaRPr>
          </a:p>
          <a:p>
            <a:pPr>
              <a:buFont typeface="+mj-lt"/>
              <a:buAutoNum type="arabicPeriod" startAt="2"/>
            </a:pPr>
            <a:r>
              <a:rPr lang="en-GB" b="1" dirty="0">
                <a:latin typeface="Calibri" panose="020F0502020204030204" pitchFamily="34" charset="0"/>
                <a:cs typeface="Calibri" panose="020F0502020204030204" pitchFamily="34" charset="0"/>
              </a:rPr>
              <a:t> Secondary Hypertension</a:t>
            </a:r>
            <a:r>
              <a:rPr lang="en-GB" dirty="0">
                <a:latin typeface="Calibri" panose="020F0502020204030204" pitchFamily="34" charset="0"/>
                <a:cs typeface="Calibri" panose="020F0502020204030204" pitchFamily="34" charset="0"/>
              </a:rPr>
              <a:t>: This type is caused by an underlying condition, such as kidney disease, hormonal disorders, or certain medications. It tends to appear suddenly and cause higher blood pressure than primary hypertension.</a:t>
            </a:r>
          </a:p>
          <a:p>
            <a:pPr>
              <a:buFont typeface="+mj-lt"/>
              <a:buAutoNum type="arabicPeriod" startAt="2"/>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Hypertension often has no noticeable symptoms, which is why it is sometimes referred to as a "silent killer." If left untreated, it can lead to serious health complications, including heart disease, stroke, and kidney damage. Regular monitoring and management through lifestyle changes and medication can help control blood pressure and reduce the risk of these complications.</a:t>
            </a:r>
          </a:p>
          <a:p>
            <a:endParaRPr lang="en-GB" dirty="0"/>
          </a:p>
          <a:p>
            <a:endParaRPr lang="en-GB" dirty="0"/>
          </a:p>
          <a:p>
            <a:pPr algn="l">
              <a:buFont typeface="Arial" panose="020B0604020202020204" pitchFamily="34" charset="0"/>
              <a:buChar char="•"/>
            </a:pPr>
            <a:endParaRPr lang="en-GB" b="0" i="0" dirty="0">
              <a:solidFill>
                <a:srgbClr val="0E0E0E"/>
              </a:solidFill>
              <a:effectLst/>
              <a:latin typeface="Inter"/>
            </a:endParaRPr>
          </a:p>
        </p:txBody>
      </p:sp>
    </p:spTree>
    <p:extLst>
      <p:ext uri="{BB962C8B-B14F-4D97-AF65-F5344CB8AC3E}">
        <p14:creationId xmlns:p14="http://schemas.microsoft.com/office/powerpoint/2010/main" val="395891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bject 2"/>
          <p:cNvSpPr/>
          <p:nvPr/>
        </p:nvSpPr>
        <p:spPr>
          <a:xfrm>
            <a:off x="0" y="-1"/>
            <a:ext cx="12192000" cy="6858000"/>
          </a:xfrm>
          <a:prstGeom prst="rect">
            <a:avLst/>
          </a:prstGeom>
          <a:solidFill>
            <a:srgbClr val="F6F8F8"/>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23" name="object 3"/>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p:cNvSpPr txBox="1">
            <a:spLocks noGrp="1"/>
          </p:cNvSpPr>
          <p:nvPr>
            <p:ph type="title"/>
          </p:nvPr>
        </p:nvSpPr>
        <p:spPr>
          <a:xfrm>
            <a:off x="114705" y="464725"/>
            <a:ext cx="10099676" cy="574676"/>
          </a:xfrm>
          <a:prstGeom prst="rect">
            <a:avLst/>
          </a:prstGeom>
        </p:spPr>
        <p:txBody>
          <a:bodyPr>
            <a:normAutofit/>
          </a:bodyPr>
          <a:lstStyle/>
          <a:p>
            <a:pPr marL="514350" indent="-285750">
              <a:lnSpc>
                <a:spcPct val="107000"/>
              </a:lnSpc>
              <a:spcAft>
                <a:spcPts val="800"/>
              </a:spcAft>
              <a:buFont typeface="Wingdings" panose="05000000000000000000" pitchFamily="2" charset="2"/>
              <a:buChar char="Ø"/>
            </a:pPr>
            <a:r>
              <a:rPr lang="en-GB" sz="3600" b="1" dirty="0">
                <a:latin typeface="Trebuchet MS" panose="020B0603020202020204" pitchFamily="34" charset="0"/>
                <a:ea typeface="Aptos" panose="020B0004020202020204" pitchFamily="34" charset="0"/>
                <a:cs typeface="Times New Roman" panose="02020603050405020304" pitchFamily="18" charset="0"/>
              </a:rPr>
              <a:t>Overview of Hypertension </a:t>
            </a:r>
          </a:p>
        </p:txBody>
      </p:sp>
      <p:sp>
        <p:nvSpPr>
          <p:cNvPr id="127" name="object 7"/>
          <p:cNvSpPr txBox="1"/>
          <p:nvPr/>
        </p:nvSpPr>
        <p:spPr>
          <a:xfrm>
            <a:off x="431291" y="1717885"/>
            <a:ext cx="6472429" cy="4431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cs typeface="Calibri"/>
              </a:rPr>
              <a:t> Prevalence</a:t>
            </a:r>
            <a:r>
              <a:rPr kumimoji="0" lang="en-GB" sz="1800" b="0" i="0" u="none" strike="noStrike" kern="1200" cap="none" spc="0" normalizeH="0" baseline="0" noProof="0" dirty="0">
                <a:ln>
                  <a:noFill/>
                </a:ln>
                <a:solidFill>
                  <a:srgbClr val="000000"/>
                </a:solidFill>
                <a:effectLst/>
                <a:uLnTx/>
                <a:uFillTx/>
                <a:latin typeface="Calibri"/>
                <a:cs typeface="Calibri"/>
              </a:rPr>
              <a:t>: Approximately one in four adults in the UK has hypertension, equating to around 16 million people.</a:t>
            </a:r>
          </a:p>
          <a:p>
            <a:pPr marL="0" marR="0" lvl="0" indent="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1800" b="1" i="0" u="none" strike="noStrike" kern="1200" cap="none" spc="0" normalizeH="0" baseline="0" noProof="0" dirty="0">
                <a:ln>
                  <a:noFill/>
                </a:ln>
                <a:solidFill>
                  <a:srgbClr val="000000"/>
                </a:solidFill>
                <a:effectLst/>
                <a:uLnTx/>
                <a:uFillTx/>
                <a:latin typeface="Calibri"/>
                <a:cs typeface="Calibri"/>
              </a:rPr>
              <a:t> Age Factor</a:t>
            </a:r>
            <a:r>
              <a:rPr kumimoji="0" lang="en-GB" sz="1800" b="0" i="0" u="none" strike="noStrike" kern="1200" cap="none" spc="0" normalizeH="0" baseline="0" noProof="0" dirty="0">
                <a:ln>
                  <a:noFill/>
                </a:ln>
                <a:solidFill>
                  <a:srgbClr val="000000"/>
                </a:solidFill>
                <a:effectLst/>
                <a:uLnTx/>
                <a:uFillTx/>
                <a:latin typeface="Calibri"/>
                <a:cs typeface="Calibri"/>
              </a:rPr>
              <a:t>: The risk of developing hypertension increases with age. It is more common in individuals over 50, but it can affect younger adults as well.</a:t>
            </a:r>
          </a:p>
          <a:p>
            <a:pPr marL="0" marR="0" lvl="0" indent="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GB" sz="1800" b="1" i="0" u="none" strike="noStrike" kern="1200" cap="none" spc="0" normalizeH="0" baseline="0" noProof="0" dirty="0">
                <a:ln>
                  <a:noFill/>
                </a:ln>
                <a:solidFill>
                  <a:srgbClr val="000000"/>
                </a:solidFill>
                <a:effectLst/>
                <a:uLnTx/>
                <a:uFillTx/>
                <a:latin typeface="Calibri"/>
                <a:cs typeface="Calibri"/>
              </a:rPr>
              <a:t> Risk Factors</a:t>
            </a:r>
            <a:r>
              <a:rPr kumimoji="0" lang="en-GB" sz="1800" b="0" i="0" u="none" strike="noStrike" kern="1200" cap="none" spc="0" normalizeH="0" baseline="0" noProof="0" dirty="0">
                <a:ln>
                  <a:noFill/>
                </a:ln>
                <a:solidFill>
                  <a:srgbClr val="000000"/>
                </a:solidFill>
                <a:effectLst/>
                <a:uLnTx/>
                <a:uFillTx/>
                <a:latin typeface="Calibri"/>
                <a:cs typeface="Calibri"/>
              </a:rPr>
              <a:t>: Common risk factors for hypertension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-obesity</a:t>
            </a:r>
            <a:r>
              <a:rPr kumimoji="0" lang="en-GB" sz="1800" b="0" i="0" u="none" strike="noStrike" kern="1200" cap="none" spc="0" normalizeH="0" baseline="0" noProof="0" dirty="0">
                <a:ln>
                  <a:noFill/>
                </a:ln>
                <a:solidFill>
                  <a:srgbClr val="000000"/>
                </a:solidFill>
                <a:effectLst/>
                <a:uLnTx/>
                <a:uFillTx/>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-physical inactivity</a:t>
            </a:r>
            <a:r>
              <a:rPr kumimoji="0" lang="en-GB" sz="1800" b="0" i="0" u="none" strike="noStrike" kern="1200" cap="none" spc="0" normalizeH="0" baseline="0" noProof="0" dirty="0">
                <a:ln>
                  <a:noFill/>
                </a:ln>
                <a:solidFill>
                  <a:srgbClr val="000000"/>
                </a:solidFill>
                <a:effectLst/>
                <a:uLnTx/>
                <a:uFillTx/>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-high salt intake</a:t>
            </a:r>
            <a:r>
              <a:rPr kumimoji="0" lang="en-GB" sz="1800" b="0" i="0" u="none" strike="noStrike" kern="1200" cap="none" spc="0" normalizeH="0" baseline="0" noProof="0" dirty="0">
                <a:ln>
                  <a:noFill/>
                </a:ln>
                <a:solidFill>
                  <a:srgbClr val="000000"/>
                </a:solidFill>
                <a:effectLst/>
                <a:uLnTx/>
                <a:uFillTx/>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-excessive alcohol consumption</a:t>
            </a:r>
            <a:r>
              <a:rPr kumimoji="0" lang="en-GB" sz="1800" b="0" i="0" u="none" strike="noStrike" kern="1200" cap="none" spc="0" normalizeH="0" baseline="0" noProof="0" dirty="0">
                <a:ln>
                  <a:noFill/>
                </a:ln>
                <a:solidFill>
                  <a:srgbClr val="000000"/>
                </a:solidFill>
                <a:effectLst/>
                <a:uLnTx/>
                <a:uFillTx/>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-smoking</a:t>
            </a:r>
            <a:r>
              <a:rPr kumimoji="0" lang="en-GB" sz="1800" b="0" i="0" u="none" strike="noStrike" kern="1200" cap="none" spc="0" normalizeH="0" baseline="0" noProof="0" dirty="0">
                <a:ln>
                  <a:noFill/>
                </a:ln>
                <a:solidFill>
                  <a:srgbClr val="000000"/>
                </a:solidFill>
                <a:effectLst/>
                <a:uLnTx/>
                <a:uFillTx/>
                <a:latin typeface="Calibri"/>
                <a:cs typeface="Calibri"/>
              </a:rPr>
              <a:t>, and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-family history of high blood pressure</a:t>
            </a:r>
            <a:r>
              <a:rPr kumimoji="0" lang="en-GB" sz="1800" b="0" i="0" u="none" strike="noStrike" kern="1200" cap="none" spc="0" normalizeH="0" baseline="0" noProof="0" dirty="0">
                <a:ln>
                  <a:noFill/>
                </a:ln>
                <a:solidFill>
                  <a:srgbClr val="000000"/>
                </a:solidFill>
                <a:effectLst/>
                <a:uLnTx/>
                <a:uFillTx/>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1" i="0" u="none" strike="noStrike" kern="1200" cap="none" spc="0" normalizeH="0" baseline="0" noProof="0" dirty="0">
                <a:ln>
                  <a:noFill/>
                </a:ln>
                <a:solidFill>
                  <a:srgbClr val="000000"/>
                </a:solidFill>
                <a:effectLst/>
                <a:uLnTx/>
                <a:uFillTx/>
                <a:latin typeface="Calibri"/>
                <a:cs typeface="Calibri"/>
              </a:rPr>
              <a:t> Silent Condition</a:t>
            </a:r>
            <a:r>
              <a:rPr kumimoji="0" lang="en-GB" sz="1800" b="0" i="0" u="none" strike="noStrike" kern="1200" cap="none" spc="0" normalizeH="0" baseline="0" noProof="0" dirty="0">
                <a:ln>
                  <a:noFill/>
                </a:ln>
                <a:solidFill>
                  <a:srgbClr val="000000"/>
                </a:solidFill>
                <a:effectLst/>
                <a:uLnTx/>
                <a:uFillTx/>
                <a:latin typeface="Calibri"/>
                <a:cs typeface="Calibri"/>
              </a:rPr>
              <a:t>: Hypertension often has no symptoms, which is why it is essential to have regular blood pressure checks. Many people may not be aware they have high blood pressure until complications arise.</a:t>
            </a:r>
          </a:p>
        </p:txBody>
      </p:sp>
      <p:pic>
        <p:nvPicPr>
          <p:cNvPr id="7170" name="Picture 2">
            <a:extLst>
              <a:ext uri="{FF2B5EF4-FFF2-40B4-BE49-F238E27FC236}">
                <a16:creationId xmlns:a16="http://schemas.microsoft.com/office/drawing/2014/main" id="{FFF215B7-3FC7-07E6-7B9A-3334C6474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6047" y="948384"/>
            <a:ext cx="3668242" cy="519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82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8454-D66B-255B-0903-ECEE7F14C6B4}"/>
            </a:ext>
          </a:extLst>
        </p:cNvPr>
        <p:cNvGrpSpPr/>
        <p:nvPr/>
      </p:nvGrpSpPr>
      <p:grpSpPr>
        <a:xfrm>
          <a:off x="0" y="0"/>
          <a:ext cx="0" cy="0"/>
          <a:chOff x="0" y="0"/>
          <a:chExt cx="0" cy="0"/>
        </a:xfrm>
      </p:grpSpPr>
      <p:sp>
        <p:nvSpPr>
          <p:cNvPr id="122" name="object 2">
            <a:extLst>
              <a:ext uri="{FF2B5EF4-FFF2-40B4-BE49-F238E27FC236}">
                <a16:creationId xmlns:a16="http://schemas.microsoft.com/office/drawing/2014/main" id="{03051C8C-C4FE-35E0-C121-D00D299C4EC5}"/>
              </a:ext>
            </a:extLst>
          </p:cNvPr>
          <p:cNvSpPr/>
          <p:nvPr/>
        </p:nvSpPr>
        <p:spPr>
          <a:xfrm>
            <a:off x="0" y="-1"/>
            <a:ext cx="12192000" cy="6858000"/>
          </a:xfrm>
          <a:prstGeom prst="rect">
            <a:avLst/>
          </a:prstGeom>
          <a:solidFill>
            <a:srgbClr val="F6F8F8"/>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23" name="object 3">
            <a:extLst>
              <a:ext uri="{FF2B5EF4-FFF2-40B4-BE49-F238E27FC236}">
                <a16:creationId xmlns:a16="http://schemas.microsoft.com/office/drawing/2014/main" id="{82C22A8E-8533-9F75-1C80-B1562224985B}"/>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42307F58-38B4-AADA-E870-3C768ACC1DCA}"/>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EE527C3F-DCAF-AB2A-09DB-E6FC82760AF5}"/>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0FC5CE88-5803-E0E1-6715-B503603039DC}"/>
              </a:ext>
            </a:extLst>
          </p:cNvPr>
          <p:cNvSpPr txBox="1">
            <a:spLocks noGrp="1"/>
          </p:cNvSpPr>
          <p:nvPr>
            <p:ph type="title"/>
          </p:nvPr>
        </p:nvSpPr>
        <p:spPr>
          <a:xfrm>
            <a:off x="-1" y="289083"/>
            <a:ext cx="10099676" cy="574676"/>
          </a:xfrm>
          <a:prstGeom prst="rect">
            <a:avLst/>
          </a:prstGeom>
        </p:spPr>
        <p:txBody>
          <a:bodyPr>
            <a:normAutofit/>
          </a:bodyPr>
          <a:lstStyle/>
          <a:p>
            <a:pPr marL="514350" indent="-285750">
              <a:lnSpc>
                <a:spcPct val="107000"/>
              </a:lnSpc>
              <a:spcAft>
                <a:spcPts val="800"/>
              </a:spcAft>
              <a:buFont typeface="Wingdings" panose="05000000000000000000" pitchFamily="2" charset="2"/>
              <a:buChar char="Ø"/>
            </a:pPr>
            <a:r>
              <a:rPr lang="en-GB" sz="3600" b="1" dirty="0">
                <a:latin typeface="Trebuchet MS" panose="020B0603020202020204" pitchFamily="34" charset="0"/>
                <a:ea typeface="Aptos" panose="020B0004020202020204" pitchFamily="34" charset="0"/>
                <a:cs typeface="Times New Roman" panose="02020603050405020304" pitchFamily="18" charset="0"/>
              </a:rPr>
              <a:t>Overview of Hypertension </a:t>
            </a:r>
          </a:p>
        </p:txBody>
      </p:sp>
      <p:sp>
        <p:nvSpPr>
          <p:cNvPr id="127" name="object 7">
            <a:extLst>
              <a:ext uri="{FF2B5EF4-FFF2-40B4-BE49-F238E27FC236}">
                <a16:creationId xmlns:a16="http://schemas.microsoft.com/office/drawing/2014/main" id="{AC2E72D1-1AFB-7BCE-68E5-336F412D277F}"/>
              </a:ext>
            </a:extLst>
          </p:cNvPr>
          <p:cNvSpPr txBox="1"/>
          <p:nvPr/>
        </p:nvSpPr>
        <p:spPr>
          <a:xfrm>
            <a:off x="419505" y="1753106"/>
            <a:ext cx="5817109" cy="3600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GB" sz="1800" b="1" i="0" u="none" strike="noStrike" kern="1200" cap="none" spc="0" normalizeH="0" baseline="0" noProof="0" dirty="0">
                <a:ln>
                  <a:noFill/>
                </a:ln>
                <a:solidFill>
                  <a:srgbClr val="000000"/>
                </a:solidFill>
                <a:effectLst/>
                <a:uLnTx/>
                <a:uFillTx/>
                <a:latin typeface="Calibri"/>
                <a:cs typeface="Calibri"/>
              </a:rPr>
              <a:t> Health Complications</a:t>
            </a:r>
            <a:r>
              <a:rPr kumimoji="0" lang="en-GB" sz="1800" b="0" i="0" u="none" strike="noStrike" kern="1200" cap="none" spc="0" normalizeH="0" baseline="0" noProof="0" dirty="0">
                <a:ln>
                  <a:noFill/>
                </a:ln>
                <a:solidFill>
                  <a:srgbClr val="000000"/>
                </a:solidFill>
                <a:effectLst/>
                <a:uLnTx/>
                <a:uFillTx/>
                <a:latin typeface="Calibri"/>
                <a:cs typeface="Calibri"/>
              </a:rPr>
              <a:t>: If left untreated, hypertension can lead to serious health issues, including </a:t>
            </a:r>
            <a:r>
              <a:rPr kumimoji="0" lang="en-GB" sz="1800" b="1" i="0" u="none" strike="noStrike" kern="1200" cap="none" spc="0" normalizeH="0" baseline="0" noProof="0" dirty="0">
                <a:ln>
                  <a:noFill/>
                </a:ln>
                <a:solidFill>
                  <a:srgbClr val="000000"/>
                </a:solidFill>
                <a:effectLst/>
                <a:uLnTx/>
                <a:uFillTx/>
                <a:latin typeface="Calibri"/>
                <a:cs typeface="Calibri"/>
              </a:rPr>
              <a:t>heart disease, stroke, kidney disease, and vision loss.</a:t>
            </a:r>
          </a:p>
          <a:p>
            <a:pPr marL="0" marR="0" lvl="0" indent="0" algn="l" defTabSz="914400" rtl="0" eaLnBrk="1" fontAlgn="auto" latinLnBrk="0" hangingPunct="1">
              <a:lnSpc>
                <a:spcPct val="100000"/>
              </a:lnSpc>
              <a:spcBef>
                <a:spcPts val="0"/>
              </a:spcBef>
              <a:spcAft>
                <a:spcPts val="0"/>
              </a:spcAft>
              <a:buClrTx/>
              <a:buSzTx/>
              <a:buFont typeface="+mj-lt"/>
              <a:buAutoNum type="arabicPeriod" startAt="6"/>
              <a:tabLst/>
              <a:defRPr/>
            </a:pPr>
            <a:r>
              <a:rPr kumimoji="0" lang="en-GB" sz="1800" b="1" i="0" u="none" strike="noStrike" kern="1200" cap="none" spc="0" normalizeH="0" baseline="0" noProof="0" dirty="0">
                <a:ln>
                  <a:noFill/>
                </a:ln>
                <a:solidFill>
                  <a:srgbClr val="000000"/>
                </a:solidFill>
                <a:effectLst/>
                <a:uLnTx/>
                <a:uFillTx/>
                <a:latin typeface="Calibri"/>
                <a:cs typeface="Calibri"/>
              </a:rPr>
              <a:t> Management</a:t>
            </a:r>
            <a:r>
              <a:rPr kumimoji="0" lang="en-GB" sz="1800" b="0" i="0" u="none" strike="noStrike" kern="1200" cap="none" spc="0" normalizeH="0" baseline="0" noProof="0" dirty="0">
                <a:ln>
                  <a:noFill/>
                </a:ln>
                <a:solidFill>
                  <a:srgbClr val="000000"/>
                </a:solidFill>
                <a:effectLst/>
                <a:uLnTx/>
                <a:uFillTx/>
                <a:latin typeface="Calibri"/>
                <a:cs typeface="Calibri"/>
              </a:rPr>
              <a:t>: Hypertension can often be managed through lifestyle changes such as a balanced diet, regular exercise, reducing salt intake, and maintaining a healthy weight.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cs typeface="Calibri"/>
              </a:rPr>
              <a:t> In some cases, medication may be required.</a:t>
            </a:r>
          </a:p>
          <a:p>
            <a:pPr marL="0" marR="0" lvl="0" indent="0"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GB" sz="1800" b="1" i="0" u="none" strike="noStrike" kern="1200" cap="none" spc="0" normalizeH="0" baseline="0" noProof="0" dirty="0">
                <a:ln>
                  <a:noFill/>
                </a:ln>
                <a:solidFill>
                  <a:srgbClr val="000000"/>
                </a:solidFill>
                <a:effectLst/>
                <a:uLnTx/>
                <a:uFillTx/>
                <a:latin typeface="Calibri"/>
                <a:cs typeface="Calibri"/>
              </a:rPr>
              <a:t> Monitoring</a:t>
            </a:r>
            <a:r>
              <a:rPr kumimoji="0" lang="en-GB" sz="1800" b="0" i="0" u="none" strike="noStrike" kern="1200" cap="none" spc="0" normalizeH="0" baseline="0" noProof="0" dirty="0">
                <a:ln>
                  <a:noFill/>
                </a:ln>
                <a:solidFill>
                  <a:srgbClr val="000000"/>
                </a:solidFill>
                <a:effectLst/>
                <a:uLnTx/>
                <a:uFillTx/>
                <a:latin typeface="Calibri"/>
                <a:cs typeface="Calibri"/>
              </a:rPr>
              <a:t>: The NHS recommends that adults over 40 should have their blood pressure checked at least once every five years, or more frequently if they have risk factors for hypertension </a:t>
            </a:r>
            <a:r>
              <a:rPr kumimoji="0" lang="en-GB" sz="1800" b="1" i="0" u="none" strike="noStrike" kern="1200" cap="none" spc="0" normalizeH="0" baseline="0" noProof="0" dirty="0">
                <a:ln>
                  <a:noFill/>
                </a:ln>
                <a:solidFill>
                  <a:srgbClr val="000000"/>
                </a:solidFill>
                <a:effectLst/>
                <a:uLnTx/>
                <a:uFillTx/>
                <a:latin typeface="Calibri"/>
                <a:cs typeface="Calibri"/>
              </a:rPr>
              <a:t>-&gt; Community Pharmacy Blood Pressure Check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cs typeface="Calibri"/>
              </a:rPr>
              <a:t>	      </a:t>
            </a:r>
          </a:p>
        </p:txBody>
      </p:sp>
      <p:sp>
        <p:nvSpPr>
          <p:cNvPr id="3" name="AutoShape 4" descr="hypertension management">
            <a:extLst>
              <a:ext uri="{FF2B5EF4-FFF2-40B4-BE49-F238E27FC236}">
                <a16:creationId xmlns:a16="http://schemas.microsoft.com/office/drawing/2014/main" id="{CD0325CB-ACE3-2E33-DBB8-56310238DF77}"/>
              </a:ext>
            </a:extLst>
          </p:cNvPr>
          <p:cNvSpPr>
            <a:spLocks noChangeAspect="1" noChangeArrowheads="1"/>
          </p:cNvSpPr>
          <p:nvPr/>
        </p:nvSpPr>
        <p:spPr bwMode="auto">
          <a:xfrm>
            <a:off x="9578340" y="125211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cs typeface="Calibri"/>
            </a:endParaRPr>
          </a:p>
        </p:txBody>
      </p:sp>
      <p:sp>
        <p:nvSpPr>
          <p:cNvPr id="4" name="AutoShape 6">
            <a:extLst>
              <a:ext uri="{FF2B5EF4-FFF2-40B4-BE49-F238E27FC236}">
                <a16:creationId xmlns:a16="http://schemas.microsoft.com/office/drawing/2014/main" id="{2F4B4BD1-28F4-5975-E2DB-055FB8B6DD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cs typeface="Calibri"/>
            </a:endParaRPr>
          </a:p>
        </p:txBody>
      </p:sp>
      <p:pic>
        <p:nvPicPr>
          <p:cNvPr id="6" name="Picture 5">
            <a:extLst>
              <a:ext uri="{FF2B5EF4-FFF2-40B4-BE49-F238E27FC236}">
                <a16:creationId xmlns:a16="http://schemas.microsoft.com/office/drawing/2014/main" id="{570C0377-D8FC-CDB5-9BD1-1897E807F6DD}"/>
              </a:ext>
            </a:extLst>
          </p:cNvPr>
          <p:cNvPicPr>
            <a:picLocks noChangeAspect="1"/>
          </p:cNvPicPr>
          <p:nvPr/>
        </p:nvPicPr>
        <p:blipFill>
          <a:blip r:embed="rId4"/>
          <a:srcRect r="1544"/>
          <a:stretch/>
        </p:blipFill>
        <p:spPr>
          <a:xfrm>
            <a:off x="6366511" y="1034524"/>
            <a:ext cx="5097780" cy="5054285"/>
          </a:xfrm>
          <a:prstGeom prst="rect">
            <a:avLst/>
          </a:prstGeom>
        </p:spPr>
      </p:pic>
    </p:spTree>
    <p:extLst>
      <p:ext uri="{BB962C8B-B14F-4D97-AF65-F5344CB8AC3E}">
        <p14:creationId xmlns:p14="http://schemas.microsoft.com/office/powerpoint/2010/main" val="345709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8CD35-B706-EE0E-3D74-DE92FC1DF880}"/>
            </a:ext>
          </a:extLst>
        </p:cNvPr>
        <p:cNvGrpSpPr/>
        <p:nvPr/>
      </p:nvGrpSpPr>
      <p:grpSpPr>
        <a:xfrm>
          <a:off x="0" y="0"/>
          <a:ext cx="0" cy="0"/>
          <a:chOff x="0" y="0"/>
          <a:chExt cx="0" cy="0"/>
        </a:xfrm>
      </p:grpSpPr>
      <p:sp>
        <p:nvSpPr>
          <p:cNvPr id="122" name="object 2">
            <a:extLst>
              <a:ext uri="{FF2B5EF4-FFF2-40B4-BE49-F238E27FC236}">
                <a16:creationId xmlns:a16="http://schemas.microsoft.com/office/drawing/2014/main" id="{8D415BA7-BDEA-6166-5456-200914A6EAD7}"/>
              </a:ext>
            </a:extLst>
          </p:cNvPr>
          <p:cNvSpPr/>
          <p:nvPr/>
        </p:nvSpPr>
        <p:spPr>
          <a:xfrm>
            <a:off x="0" y="0"/>
            <a:ext cx="12192000" cy="6858000"/>
          </a:xfrm>
          <a:prstGeom prst="rect">
            <a:avLst/>
          </a:prstGeom>
          <a:solidFill>
            <a:srgbClr val="F6F8F8"/>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23" name="object 3">
            <a:extLst>
              <a:ext uri="{FF2B5EF4-FFF2-40B4-BE49-F238E27FC236}">
                <a16:creationId xmlns:a16="http://schemas.microsoft.com/office/drawing/2014/main" id="{A87746E8-4D2B-404A-555A-52A1838E9408}"/>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1A201D28-4F99-4CFC-38B4-C8AB2A2E9E09}"/>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5DF0321F-F978-6262-C669-4756F133DB16}"/>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D0CEDF5A-0C99-3814-C94B-67822612054A}"/>
              </a:ext>
            </a:extLst>
          </p:cNvPr>
          <p:cNvSpPr txBox="1">
            <a:spLocks noGrp="1"/>
          </p:cNvSpPr>
          <p:nvPr>
            <p:ph type="title"/>
          </p:nvPr>
        </p:nvSpPr>
        <p:spPr>
          <a:xfrm>
            <a:off x="336422" y="516458"/>
            <a:ext cx="10099676" cy="574676"/>
          </a:xfrm>
          <a:prstGeom prst="rect">
            <a:avLst/>
          </a:prstGeom>
        </p:spPr>
        <p:txBody>
          <a:bodyPr/>
          <a:lstStyle/>
          <a:p>
            <a:pPr indent="12700">
              <a:spcBef>
                <a:spcPts val="100"/>
              </a:spcBef>
              <a:defRPr sz="3600" b="1" spc="-100"/>
            </a:pPr>
            <a:r>
              <a:rPr lang="en-GB" dirty="0"/>
              <a:t>Hypertension </a:t>
            </a:r>
            <a:endParaRPr spc="-300" dirty="0"/>
          </a:p>
        </p:txBody>
      </p:sp>
      <p:sp>
        <p:nvSpPr>
          <p:cNvPr id="127" name="object 7">
            <a:extLst>
              <a:ext uri="{FF2B5EF4-FFF2-40B4-BE49-F238E27FC236}">
                <a16:creationId xmlns:a16="http://schemas.microsoft.com/office/drawing/2014/main" id="{611A300F-AF1B-230B-A778-41AB2EA6758C}"/>
              </a:ext>
            </a:extLst>
          </p:cNvPr>
          <p:cNvSpPr txBox="1"/>
          <p:nvPr/>
        </p:nvSpPr>
        <p:spPr>
          <a:xfrm>
            <a:off x="336422" y="1456918"/>
            <a:ext cx="10910698"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GB" sz="1800" b="1" i="0" u="none" strike="noStrike" kern="1200" cap="none" spc="0" normalizeH="0" baseline="0" noProof="0" dirty="0">
                <a:ln>
                  <a:noFill/>
                </a:ln>
                <a:solidFill>
                  <a:srgbClr val="000000"/>
                </a:solidFill>
                <a:effectLst/>
                <a:uLnTx/>
                <a:uFillTx/>
                <a:latin typeface="Calibri"/>
                <a:cs typeface="Calibri"/>
              </a:rPr>
              <a:t> Public Awareness</a:t>
            </a:r>
            <a:r>
              <a:rPr kumimoji="0" lang="en-GB" sz="1800" b="0" i="0" u="none" strike="noStrike" kern="1200" cap="none" spc="0" normalizeH="0" baseline="0" noProof="0" dirty="0">
                <a:ln>
                  <a:noFill/>
                </a:ln>
                <a:solidFill>
                  <a:srgbClr val="000000"/>
                </a:solidFill>
                <a:effectLst/>
                <a:uLnTx/>
                <a:uFillTx/>
                <a:latin typeface="Calibri"/>
                <a:cs typeface="Calibri"/>
              </a:rPr>
              <a:t>: Campaigns such as "Know Your Numbers!" aim to raise awareness about hypertension and encourage people to check their blood pressure regularly. (</a:t>
            </a:r>
            <a:r>
              <a:rPr kumimoji="0" lang="en-GB" sz="1800" b="0" i="0" u="none" strike="noStrike" kern="1200" cap="none" spc="0" normalizeH="0" baseline="0" noProof="0" dirty="0">
                <a:ln>
                  <a:noFill/>
                </a:ln>
                <a:solidFill>
                  <a:srgbClr val="000000"/>
                </a:solidFill>
                <a:effectLst/>
                <a:uLnTx/>
                <a:uFillTx/>
                <a:latin typeface="Calibri"/>
                <a:cs typeface="Calibri"/>
                <a:hlinkClick r:id="rId4"/>
              </a:rPr>
              <a:t>Blood Pressure UK</a:t>
            </a:r>
            <a:r>
              <a:rPr kumimoji="0" lang="en-GB" sz="1800" b="0" i="0" u="none" strike="noStrike" kern="1200" cap="none" spc="0" normalizeH="0" baseline="0" noProof="0" dirty="0">
                <a:ln>
                  <a:noFill/>
                </a:ln>
                <a:solidFill>
                  <a:srgbClr val="000000"/>
                </a:solidFill>
                <a:effectLst/>
                <a:uLnTx/>
                <a:uFillTx/>
                <a:latin typeface="Calibri"/>
                <a:cs typeface="Calibri"/>
              </a:rPr>
              <a:t>) </a:t>
            </a:r>
          </a:p>
        </p:txBody>
      </p:sp>
      <p:pic>
        <p:nvPicPr>
          <p:cNvPr id="2" name="Picture 1" descr="A person sitting at a desk giving a thumbs up&#10;&#10;Description automatically generated">
            <a:extLst>
              <a:ext uri="{FF2B5EF4-FFF2-40B4-BE49-F238E27FC236}">
                <a16:creationId xmlns:a16="http://schemas.microsoft.com/office/drawing/2014/main" id="{A6820CC9-B883-9EC5-4BF9-4A7319B384CB}"/>
              </a:ext>
            </a:extLst>
          </p:cNvPr>
          <p:cNvPicPr>
            <a:picLocks noChangeAspect="1"/>
          </p:cNvPicPr>
          <p:nvPr/>
        </p:nvPicPr>
        <p:blipFill rotWithShape="1">
          <a:blip r:embed="rId5">
            <a:extLst>
              <a:ext uri="{28A0092B-C50C-407E-A947-70E740481C1C}">
                <a14:useLocalDpi xmlns:a14="http://schemas.microsoft.com/office/drawing/2010/main" val="0"/>
              </a:ext>
            </a:extLst>
          </a:blip>
          <a:srcRect l="2216" t="17334" r="1507" b="11167"/>
          <a:stretch/>
        </p:blipFill>
        <p:spPr bwMode="auto">
          <a:xfrm>
            <a:off x="1725294" y="2376700"/>
            <a:ext cx="7608839" cy="3178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519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84A4D-9FDB-0CBE-7069-9E485D3A697B}"/>
            </a:ext>
          </a:extLst>
        </p:cNvPr>
        <p:cNvGrpSpPr/>
        <p:nvPr/>
      </p:nvGrpSpPr>
      <p:grpSpPr>
        <a:xfrm>
          <a:off x="0" y="0"/>
          <a:ext cx="0" cy="0"/>
          <a:chOff x="0" y="0"/>
          <a:chExt cx="0" cy="0"/>
        </a:xfrm>
      </p:grpSpPr>
      <p:sp>
        <p:nvSpPr>
          <p:cNvPr id="122" name="object 2">
            <a:extLst>
              <a:ext uri="{FF2B5EF4-FFF2-40B4-BE49-F238E27FC236}">
                <a16:creationId xmlns:a16="http://schemas.microsoft.com/office/drawing/2014/main" id="{F2AA254E-D400-29D6-99D7-00E242A92734}"/>
              </a:ext>
            </a:extLst>
          </p:cNvPr>
          <p:cNvSpPr/>
          <p:nvPr/>
        </p:nvSpPr>
        <p:spPr>
          <a:xfrm>
            <a:off x="2857500" y="2224299"/>
            <a:ext cx="6732270" cy="2983231"/>
          </a:xfrm>
          <a:prstGeom prst="rect">
            <a:avLst/>
          </a:prstGeom>
          <a:solidFill>
            <a:srgbClr val="F6F8F8"/>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23" name="object 3">
            <a:extLst>
              <a:ext uri="{FF2B5EF4-FFF2-40B4-BE49-F238E27FC236}">
                <a16:creationId xmlns:a16="http://schemas.microsoft.com/office/drawing/2014/main" id="{15DD96B3-C110-AC8C-A574-5317441A4985}"/>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9230A9C9-2205-C023-A5C2-F45CE0541947}"/>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E654E71B-AA4A-4EF6-6484-9BEF048DE3EF}"/>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7F2A0355-508D-E4FB-AF07-8D919A38A568}"/>
              </a:ext>
            </a:extLst>
          </p:cNvPr>
          <p:cNvSpPr txBox="1">
            <a:spLocks noGrp="1"/>
          </p:cNvSpPr>
          <p:nvPr>
            <p:ph type="title"/>
          </p:nvPr>
        </p:nvSpPr>
        <p:spPr>
          <a:xfrm>
            <a:off x="336422" y="522732"/>
            <a:ext cx="10099676" cy="574676"/>
          </a:xfrm>
          <a:prstGeom prst="rect">
            <a:avLst/>
          </a:prstGeom>
        </p:spPr>
        <p:txBody>
          <a:bodyPr/>
          <a:lstStyle/>
          <a:p>
            <a:pPr indent="12700">
              <a:spcBef>
                <a:spcPts val="100"/>
              </a:spcBef>
              <a:defRPr sz="3600" b="1" spc="-100"/>
            </a:pPr>
            <a:r>
              <a:rPr lang="en-GB" dirty="0"/>
              <a:t>Hypertension </a:t>
            </a:r>
            <a:endParaRPr spc="-300" dirty="0"/>
          </a:p>
        </p:txBody>
      </p:sp>
      <p:sp>
        <p:nvSpPr>
          <p:cNvPr id="127" name="object 7">
            <a:extLst>
              <a:ext uri="{FF2B5EF4-FFF2-40B4-BE49-F238E27FC236}">
                <a16:creationId xmlns:a16="http://schemas.microsoft.com/office/drawing/2014/main" id="{D9FD8446-F8BE-50F4-7E37-93C4406AC286}"/>
              </a:ext>
            </a:extLst>
          </p:cNvPr>
          <p:cNvSpPr txBox="1"/>
          <p:nvPr/>
        </p:nvSpPr>
        <p:spPr>
          <a:xfrm>
            <a:off x="336422" y="1456918"/>
            <a:ext cx="10910698"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cs typeface="Calibri"/>
              </a:rPr>
              <a:t>Forms Part of the </a:t>
            </a:r>
            <a:r>
              <a:rPr kumimoji="0" lang="en-GB" sz="1800" b="1" i="0" u="none" strike="noStrike" kern="1200" cap="none" spc="0" normalizeH="0" baseline="0" noProof="0" dirty="0">
                <a:ln>
                  <a:noFill/>
                </a:ln>
                <a:solidFill>
                  <a:srgbClr val="202A30"/>
                </a:solidFill>
                <a:effectLst/>
                <a:uLnTx/>
                <a:uFillTx/>
                <a:latin typeface="-apple-system"/>
                <a:cs typeface="Calibri"/>
              </a:rPr>
              <a:t>Core20PLUS5 (adults) – an approach to reducing healthcare inequalities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cs typeface="Calibri"/>
            </a:endParaRPr>
          </a:p>
        </p:txBody>
      </p:sp>
      <p:pic>
        <p:nvPicPr>
          <p:cNvPr id="1026" name="Picture 2">
            <a:extLst>
              <a:ext uri="{FF2B5EF4-FFF2-40B4-BE49-F238E27FC236}">
                <a16:creationId xmlns:a16="http://schemas.microsoft.com/office/drawing/2014/main" id="{1FBC4265-1D18-308C-9A34-3DAB088949E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57500" y="2218871"/>
            <a:ext cx="6732270" cy="378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82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9618-54D9-052C-6629-A1C2F54EE296}"/>
            </a:ext>
          </a:extLst>
        </p:cNvPr>
        <p:cNvGrpSpPr/>
        <p:nvPr/>
      </p:nvGrpSpPr>
      <p:grpSpPr>
        <a:xfrm>
          <a:off x="0" y="0"/>
          <a:ext cx="0" cy="0"/>
          <a:chOff x="0" y="0"/>
          <a:chExt cx="0" cy="0"/>
        </a:xfrm>
      </p:grpSpPr>
      <p:sp>
        <p:nvSpPr>
          <p:cNvPr id="123" name="object 3">
            <a:extLst>
              <a:ext uri="{FF2B5EF4-FFF2-40B4-BE49-F238E27FC236}">
                <a16:creationId xmlns:a16="http://schemas.microsoft.com/office/drawing/2014/main" id="{14B3004A-0A1C-0B79-7672-ADC58CA15091}"/>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A50C7391-8EB9-C2CE-7440-B63AED5A81E5}"/>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14E4E43F-97AC-671D-FF41-BBD781776AB2}"/>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12565030-6D7D-433D-22CD-4D863779A8A5}"/>
              </a:ext>
            </a:extLst>
          </p:cNvPr>
          <p:cNvSpPr txBox="1">
            <a:spLocks noGrp="1"/>
          </p:cNvSpPr>
          <p:nvPr>
            <p:ph type="title"/>
          </p:nvPr>
        </p:nvSpPr>
        <p:spPr>
          <a:xfrm>
            <a:off x="348385" y="507937"/>
            <a:ext cx="10099676" cy="574676"/>
          </a:xfrm>
          <a:prstGeom prst="rect">
            <a:avLst/>
          </a:prstGeom>
        </p:spPr>
        <p:txBody>
          <a:bodyPr/>
          <a:lstStyle/>
          <a:p>
            <a:pPr indent="12700">
              <a:spcBef>
                <a:spcPts val="100"/>
              </a:spcBef>
              <a:defRPr sz="3600" b="1" spc="-100"/>
            </a:pPr>
            <a:r>
              <a:rPr lang="en-GB" dirty="0"/>
              <a:t>Hypertension </a:t>
            </a:r>
            <a:endParaRPr spc="-300" dirty="0"/>
          </a:p>
        </p:txBody>
      </p:sp>
      <p:pic>
        <p:nvPicPr>
          <p:cNvPr id="2" name="Picture 1" descr="A graph of people with numbers&#10;&#10;Description automatically generated with medium confidence">
            <a:extLst>
              <a:ext uri="{FF2B5EF4-FFF2-40B4-BE49-F238E27FC236}">
                <a16:creationId xmlns:a16="http://schemas.microsoft.com/office/drawing/2014/main" id="{8ED5C7C7-929D-6180-F2C6-FB9FA91CF271}"/>
              </a:ext>
            </a:extLst>
          </p:cNvPr>
          <p:cNvPicPr>
            <a:picLocks noChangeAspect="1"/>
          </p:cNvPicPr>
          <p:nvPr/>
        </p:nvPicPr>
        <p:blipFill>
          <a:blip r:embed="rId4"/>
          <a:stretch>
            <a:fillRect/>
          </a:stretch>
        </p:blipFill>
        <p:spPr>
          <a:xfrm>
            <a:off x="115895" y="1156608"/>
            <a:ext cx="9276235" cy="5073809"/>
          </a:xfrm>
          <a:prstGeom prst="rect">
            <a:avLst/>
          </a:prstGeom>
        </p:spPr>
      </p:pic>
      <p:sp>
        <p:nvSpPr>
          <p:cNvPr id="3" name="TextBox 2">
            <a:extLst>
              <a:ext uri="{FF2B5EF4-FFF2-40B4-BE49-F238E27FC236}">
                <a16:creationId xmlns:a16="http://schemas.microsoft.com/office/drawing/2014/main" id="{F063CCC4-647C-8139-60DA-EE85F0914468}"/>
              </a:ext>
            </a:extLst>
          </p:cNvPr>
          <p:cNvSpPr txBox="1"/>
          <p:nvPr/>
        </p:nvSpPr>
        <p:spPr>
          <a:xfrm>
            <a:off x="4620116" y="721803"/>
            <a:ext cx="74584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cs typeface="Calibri"/>
                <a:hlinkClick r:id="rId5"/>
              </a:rPr>
              <a:t>Adults' health - NHS England Digital</a:t>
            </a:r>
            <a:r>
              <a:rPr kumimoji="0" lang="en-GB" sz="1800" b="0" i="0" u="none" strike="noStrike" kern="1200" cap="none" spc="0" normalizeH="0" baseline="0" noProof="0" dirty="0">
                <a:ln>
                  <a:noFill/>
                </a:ln>
                <a:solidFill>
                  <a:srgbClr val="000000"/>
                </a:solidFill>
                <a:effectLst/>
                <a:uLnTx/>
                <a:uFillTx/>
                <a:latin typeface="Calibri"/>
                <a:cs typeface="Calibri"/>
              </a:rPr>
              <a:t> Data 2022 published in Sep 2024 </a:t>
            </a:r>
            <a:endParaRPr kumimoji="0" lang="en-GB" sz="1800" b="0" i="0" u="none" strike="noStrike" kern="1200" cap="none" spc="0" normalizeH="0" baseline="0" noProof="0" dirty="0">
              <a:ln>
                <a:noFill/>
              </a:ln>
              <a:solidFill>
                <a:srgbClr val="000000"/>
              </a:solidFill>
              <a:effectLst/>
              <a:uLnTx/>
              <a:uFillTx/>
              <a:latin typeface="Calibri"/>
              <a:ea typeface="+mn-ea"/>
              <a:cs typeface="Calibri"/>
              <a:sym typeface="Calibri"/>
            </a:endParaRPr>
          </a:p>
        </p:txBody>
      </p:sp>
      <p:sp>
        <p:nvSpPr>
          <p:cNvPr id="4" name="TextBox 3">
            <a:extLst>
              <a:ext uri="{FF2B5EF4-FFF2-40B4-BE49-F238E27FC236}">
                <a16:creationId xmlns:a16="http://schemas.microsoft.com/office/drawing/2014/main" id="{44BC0501-AC44-38B1-825C-999F73D4CFEA}"/>
              </a:ext>
            </a:extLst>
          </p:cNvPr>
          <p:cNvSpPr txBox="1"/>
          <p:nvPr/>
        </p:nvSpPr>
        <p:spPr>
          <a:xfrm>
            <a:off x="9633098" y="1658679"/>
            <a:ext cx="2254102"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F525F"/>
                </a:solidFill>
                <a:effectLst/>
                <a:uLnTx/>
                <a:uFillTx/>
                <a:latin typeface="Frutiger W01"/>
                <a:cs typeface="Calibri"/>
              </a:rPr>
              <a:t>30% of adults had hypertension (high blood pressure), and this was greater among men (34%) than women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F525F"/>
                </a:solidFill>
                <a:effectLst/>
                <a:uLnTx/>
                <a:uFillTx/>
                <a:latin typeface="Frutiger W01"/>
                <a:cs typeface="Calibri"/>
              </a:rPr>
              <a:t>Overall, the prevalence of hypertension increased with age and was highest among those aged 75 and over for both men (66%) and women (71%).</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15432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40AB4-D91B-746D-CA80-55B1D3F15045}"/>
            </a:ext>
          </a:extLst>
        </p:cNvPr>
        <p:cNvGrpSpPr/>
        <p:nvPr/>
      </p:nvGrpSpPr>
      <p:grpSpPr>
        <a:xfrm>
          <a:off x="0" y="0"/>
          <a:ext cx="0" cy="0"/>
          <a:chOff x="0" y="0"/>
          <a:chExt cx="0" cy="0"/>
        </a:xfrm>
      </p:grpSpPr>
      <p:sp>
        <p:nvSpPr>
          <p:cNvPr id="123" name="object 3">
            <a:extLst>
              <a:ext uri="{FF2B5EF4-FFF2-40B4-BE49-F238E27FC236}">
                <a16:creationId xmlns:a16="http://schemas.microsoft.com/office/drawing/2014/main" id="{8DF8C117-984B-72B3-1797-CA425F2DE991}"/>
              </a:ext>
            </a:extLst>
          </p:cNvPr>
          <p:cNvSpPr txBox="1"/>
          <p:nvPr/>
        </p:nvSpPr>
        <p:spPr>
          <a:xfrm>
            <a:off x="11633072" y="6440118"/>
            <a:ext cx="107315"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5">
                <a:solidFill>
                  <a:srgbClr val="4EA72D"/>
                </a:solidFill>
                <a:latin typeface="Tahoma"/>
                <a:ea typeface="Tahoma"/>
                <a:cs typeface="Tahoma"/>
                <a:sym typeface="Tahoma"/>
              </a:defRPr>
            </a:lvl1pPr>
          </a:lstStyle>
          <a:p>
            <a:pPr marL="0" marR="0" lvl="0" indent="12700" algn="l" defTabSz="914400" rtl="0" eaLnBrk="1" fontAlgn="auto" latinLnBrk="0" hangingPunct="0">
              <a:lnSpc>
                <a:spcPct val="100000"/>
              </a:lnSpc>
              <a:spcBef>
                <a:spcPts val="100"/>
              </a:spcBef>
              <a:spcAft>
                <a:spcPts val="0"/>
              </a:spcAft>
              <a:buClrTx/>
              <a:buSzTx/>
              <a:buFontTx/>
              <a:buNone/>
              <a:tabLst/>
              <a:defRPr/>
            </a:pPr>
            <a:endParaRPr kumimoji="0" sz="1200" b="0" i="0" u="none" strike="noStrike" kern="0" cap="none" spc="-15" normalizeH="0" baseline="0" noProof="0" dirty="0">
              <a:ln>
                <a:noFill/>
              </a:ln>
              <a:solidFill>
                <a:srgbClr val="4EA72D"/>
              </a:solidFill>
              <a:effectLst/>
              <a:uLnTx/>
              <a:uFillTx/>
              <a:latin typeface="Tahoma"/>
              <a:ea typeface="Tahoma"/>
              <a:cs typeface="Tahoma"/>
              <a:sym typeface="Tahoma"/>
            </a:endParaRPr>
          </a:p>
        </p:txBody>
      </p:sp>
      <p:sp>
        <p:nvSpPr>
          <p:cNvPr id="124" name="object 4">
            <a:extLst>
              <a:ext uri="{FF2B5EF4-FFF2-40B4-BE49-F238E27FC236}">
                <a16:creationId xmlns:a16="http://schemas.microsoft.com/office/drawing/2014/main" id="{DE674E7D-A66B-EBCA-836A-E1886035DE69}"/>
              </a:ext>
            </a:extLst>
          </p:cNvPr>
          <p:cNvSpPr/>
          <p:nvPr/>
        </p:nvSpPr>
        <p:spPr>
          <a:xfrm>
            <a:off x="431291" y="6335267"/>
            <a:ext cx="11376026" cy="1"/>
          </a:xfrm>
          <a:prstGeom prst="line">
            <a:avLst/>
          </a:prstGeom>
          <a:ln w="6345">
            <a:solidFill>
              <a:srgbClr val="E97031"/>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pic>
        <p:nvPicPr>
          <p:cNvPr id="125" name="object 5" descr="object 5">
            <a:extLst>
              <a:ext uri="{FF2B5EF4-FFF2-40B4-BE49-F238E27FC236}">
                <a16:creationId xmlns:a16="http://schemas.microsoft.com/office/drawing/2014/main" id="{30505056-7F9D-1075-EF40-6E8870C52902}"/>
              </a:ext>
            </a:extLst>
          </p:cNvPr>
          <p:cNvPicPr>
            <a:picLocks noChangeAspect="1"/>
          </p:cNvPicPr>
          <p:nvPr/>
        </p:nvPicPr>
        <p:blipFill>
          <a:blip r:embed="rId3"/>
          <a:stretch>
            <a:fillRect/>
          </a:stretch>
        </p:blipFill>
        <p:spPr>
          <a:xfrm>
            <a:off x="9220327" y="244092"/>
            <a:ext cx="2971674" cy="187833"/>
          </a:xfrm>
          <a:prstGeom prst="rect">
            <a:avLst/>
          </a:prstGeom>
          <a:ln w="12700">
            <a:miter lim="400000"/>
          </a:ln>
        </p:spPr>
      </p:pic>
      <p:sp>
        <p:nvSpPr>
          <p:cNvPr id="126" name="object 6">
            <a:extLst>
              <a:ext uri="{FF2B5EF4-FFF2-40B4-BE49-F238E27FC236}">
                <a16:creationId xmlns:a16="http://schemas.microsoft.com/office/drawing/2014/main" id="{E89E1A3D-A62D-EEFA-4964-08F7EB41B95B}"/>
              </a:ext>
            </a:extLst>
          </p:cNvPr>
          <p:cNvSpPr txBox="1">
            <a:spLocks noGrp="1"/>
          </p:cNvSpPr>
          <p:nvPr>
            <p:ph type="title"/>
          </p:nvPr>
        </p:nvSpPr>
        <p:spPr>
          <a:xfrm>
            <a:off x="489216" y="383732"/>
            <a:ext cx="11213567" cy="574676"/>
          </a:xfrm>
          <a:prstGeom prst="rect">
            <a:avLst/>
          </a:prstGeom>
        </p:spPr>
        <p:txBody>
          <a:bodyPr>
            <a:normAutofit/>
          </a:bodyPr>
          <a:lstStyle/>
          <a:p>
            <a:pPr indent="12700">
              <a:spcBef>
                <a:spcPts val="100"/>
              </a:spcBef>
              <a:defRPr sz="3600" b="1" spc="-100"/>
            </a:pPr>
            <a:r>
              <a:rPr lang="en-GB" dirty="0"/>
              <a:t>Clinic Blood Pressure Readings  </a:t>
            </a:r>
            <a:endParaRPr spc="-300" dirty="0"/>
          </a:p>
        </p:txBody>
      </p:sp>
      <p:sp>
        <p:nvSpPr>
          <p:cNvPr id="127" name="object 7">
            <a:extLst>
              <a:ext uri="{FF2B5EF4-FFF2-40B4-BE49-F238E27FC236}">
                <a16:creationId xmlns:a16="http://schemas.microsoft.com/office/drawing/2014/main" id="{2359E152-4C63-A97C-41BF-3B979576A612}"/>
              </a:ext>
            </a:extLst>
          </p:cNvPr>
          <p:cNvSpPr txBox="1"/>
          <p:nvPr/>
        </p:nvSpPr>
        <p:spPr>
          <a:xfrm>
            <a:off x="173344" y="1666256"/>
            <a:ext cx="7267836" cy="553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E0E0E"/>
              </a:solidFill>
              <a:effectLst/>
              <a:uLnTx/>
              <a:uFillTx/>
              <a:latin typeface="Inter"/>
              <a:cs typeface="Calibri"/>
            </a:endParaRPr>
          </a:p>
        </p:txBody>
      </p:sp>
      <p:sp>
        <p:nvSpPr>
          <p:cNvPr id="2" name="TextBox 1">
            <a:extLst>
              <a:ext uri="{FF2B5EF4-FFF2-40B4-BE49-F238E27FC236}">
                <a16:creationId xmlns:a16="http://schemas.microsoft.com/office/drawing/2014/main" id="{E329E638-B879-F5C3-C554-05F9AB42EBFB}"/>
              </a:ext>
            </a:extLst>
          </p:cNvPr>
          <p:cNvSpPr txBox="1"/>
          <p:nvPr/>
        </p:nvSpPr>
        <p:spPr>
          <a:xfrm>
            <a:off x="407987" y="1666256"/>
            <a:ext cx="6577603" cy="4693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333333"/>
                </a:solidFill>
                <a:effectLst/>
                <a:uLnTx/>
                <a:uFillTx/>
                <a:latin typeface="effra"/>
                <a:cs typeface="Calibri"/>
              </a:rPr>
              <a:t>NICE advises that a raised clinic BP (between 140/90 mmHg and 180/120 mmHg) should always be followed up with ambulatory BP monitoring (ABPM) to confirm or refute a diagnosis of hypertension.</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333333"/>
                </a:solidFill>
                <a:effectLst/>
                <a:uLnTx/>
                <a:uFillTx/>
                <a:latin typeface="effra"/>
                <a:cs typeface="Calibri"/>
              </a:rPr>
              <a:t>ABPM is recommended as it is more accurate than clinic BP. If ABPM is unsuitable or not tolerated, then home BP monitoring (HBPM) can be performed.</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333333"/>
                </a:solidFill>
                <a:effectLst/>
                <a:uLnTx/>
                <a:uFillTx/>
                <a:latin typeface="effra"/>
                <a:cs typeface="Calibri"/>
              </a:rPr>
              <a:t>These approaches help to avoid overdiagnosis due to ‘white coat’ hypertension where a person’s BP is elevated in a clinic environment but normal the rest of the time.</a:t>
            </a:r>
            <a:endParaRPr kumimoji="0" lang="en-GB" sz="2300" b="0" i="0" u="none" strike="noStrike" kern="1200" cap="none" spc="0" normalizeH="0" baseline="0" noProof="0" dirty="0">
              <a:ln>
                <a:noFill/>
              </a:ln>
              <a:solidFill>
                <a:srgbClr val="000000"/>
              </a:solidFill>
              <a:effectLst/>
              <a:uLnTx/>
              <a:uFillTx/>
              <a:latin typeface="Calibri"/>
              <a:cs typeface="Calibri"/>
              <a:sym typeface="Calibri"/>
            </a:endParaRPr>
          </a:p>
        </p:txBody>
      </p:sp>
      <p:pic>
        <p:nvPicPr>
          <p:cNvPr id="6146" name="Picture 2">
            <a:extLst>
              <a:ext uri="{FF2B5EF4-FFF2-40B4-BE49-F238E27FC236}">
                <a16:creationId xmlns:a16="http://schemas.microsoft.com/office/drawing/2014/main" id="{224B90FE-579F-8355-6990-4FCBA7302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1179" y="671070"/>
            <a:ext cx="3931437" cy="555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7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621D-9D1C-095D-15BD-B24EFA230F10}"/>
              </a:ext>
            </a:extLst>
          </p:cNvPr>
          <p:cNvSpPr>
            <a:spLocks noGrp="1"/>
          </p:cNvSpPr>
          <p:nvPr>
            <p:ph type="title"/>
          </p:nvPr>
        </p:nvSpPr>
        <p:spPr>
          <a:xfrm>
            <a:off x="360878" y="501323"/>
            <a:ext cx="11324569" cy="1165847"/>
          </a:xfrm>
        </p:spPr>
        <p:txBody>
          <a:bodyPr/>
          <a:lstStyle/>
          <a:p>
            <a:r>
              <a:rPr lang="en-GB" b="1" dirty="0"/>
              <a:t>Community Pharmacy Blood Pressure Check Service (Hypertension Case Finding Service) </a:t>
            </a:r>
          </a:p>
        </p:txBody>
      </p:sp>
      <p:sp>
        <p:nvSpPr>
          <p:cNvPr id="3" name="Content Placeholder 2">
            <a:extLst>
              <a:ext uri="{FF2B5EF4-FFF2-40B4-BE49-F238E27FC236}">
                <a16:creationId xmlns:a16="http://schemas.microsoft.com/office/drawing/2014/main" id="{B8388861-8B76-74C3-B686-249715CB3A1F}"/>
              </a:ext>
            </a:extLst>
          </p:cNvPr>
          <p:cNvSpPr>
            <a:spLocks noGrp="1"/>
          </p:cNvSpPr>
          <p:nvPr>
            <p:ph idx="4294967295"/>
          </p:nvPr>
        </p:nvSpPr>
        <p:spPr>
          <a:xfrm>
            <a:off x="360878" y="1998351"/>
            <a:ext cx="11546641" cy="4169751"/>
          </a:xfrm>
        </p:spPr>
        <p:txBody>
          <a:bodyPr/>
          <a:lstStyle/>
          <a:p>
            <a:r>
              <a:rPr lang="en-GB" sz="1400" b="1" u="sng" dirty="0"/>
              <a:t>The service aims to:</a:t>
            </a:r>
          </a:p>
          <a:p>
            <a:endParaRPr lang="en-GB" dirty="0"/>
          </a:p>
          <a:p>
            <a:r>
              <a:rPr lang="en-GB" dirty="0"/>
              <a:t>Identify people aged 40 years or older, or at the discretion of pharmacy staff, people under the age of 40, with high blood pressure (who have previously not had a confirmed diagnosis of hypertension), and to refer them to general practice to confirm diagnosis and for appropriate management;</a:t>
            </a:r>
          </a:p>
          <a:p>
            <a:r>
              <a:rPr lang="en-GB" dirty="0"/>
              <a:t>At the request of a general practice, undertake ad hoc clinic and ambulatory blood pressure measurements. These requests can be in relation to people either with or without a diagnosis of hypertension; and</a:t>
            </a:r>
          </a:p>
          <a:p>
            <a:r>
              <a:rPr lang="en-GB" dirty="0"/>
              <a:t>Provide another opportunity to promote healthy behaviours to patients.</a:t>
            </a:r>
          </a:p>
          <a:p>
            <a:endParaRPr lang="en-GB" dirty="0"/>
          </a:p>
          <a:p>
            <a:r>
              <a:rPr lang="en-GB" b="1" u="sng" dirty="0"/>
              <a:t>Inclusion criteria</a:t>
            </a:r>
            <a:endParaRPr lang="en-GB" dirty="0"/>
          </a:p>
          <a:p>
            <a:r>
              <a:rPr lang="en-GB" dirty="0"/>
              <a:t>Adults who are 40 years old or over, who do not have a current diagnosis of hypertension;</a:t>
            </a:r>
          </a:p>
          <a:p>
            <a:r>
              <a:rPr lang="en-GB" dirty="0"/>
              <a:t>Patients, by exception, under the age of 40 who request the service because they have a recognised family history of hypertension may be provided the service at the pharmacy staff’s discretion;</a:t>
            </a:r>
          </a:p>
          <a:p>
            <a:r>
              <a:rPr lang="en-GB" dirty="0"/>
              <a:t>Patients between 35 and 39 years old who are approached about or request the service may be tested at the pharmacy staff’s discretion; and</a:t>
            </a:r>
          </a:p>
          <a:p>
            <a:r>
              <a:rPr lang="en-GB" dirty="0"/>
              <a:t>Adults, with or without a prior diagnosis of hypertension specified by a general practice for the measurement of blood pressure (clinic and ambulatory blood pressure checks). This process should be agreed locally with general practices.</a:t>
            </a:r>
          </a:p>
          <a:p>
            <a:endParaRPr lang="en-GB" dirty="0"/>
          </a:p>
          <a:p>
            <a:r>
              <a:rPr lang="en-GB" b="1" u="sng" dirty="0"/>
              <a:t>Exclusion criteria</a:t>
            </a:r>
            <a:endParaRPr lang="en-GB" dirty="0"/>
          </a:p>
          <a:p>
            <a:r>
              <a:rPr lang="en-GB" dirty="0"/>
              <a:t>People under the age of 40 years old, unless at the discretion of the pharmacy staff or unless they have been specified by a general practice for the measurement of blood pressure; and</a:t>
            </a:r>
          </a:p>
          <a:p>
            <a:r>
              <a:rPr lang="en-GB" dirty="0"/>
              <a:t>People who have their blood pressure regularly monitored by a healthcare professional, unless the general practice requests the service is provided for the patient. Requests should be sent via a process which is agreed locally with general practices;</a:t>
            </a:r>
          </a:p>
          <a:p>
            <a:r>
              <a:rPr lang="en-GB" dirty="0"/>
              <a:t>People who require daily blood pressure monitoring for any period of time e.g. 7-day clinic checks as an alternative to ABPM; and</a:t>
            </a:r>
          </a:p>
          <a:p>
            <a:r>
              <a:rPr lang="en-GB" dirty="0"/>
              <a:t>People with a diagnosis of atrial fibrillation or history of irregular heartbeat.</a:t>
            </a:r>
          </a:p>
          <a:p>
            <a:endParaRPr lang="en-GB" dirty="0"/>
          </a:p>
          <a:p>
            <a:r>
              <a:rPr lang="en-GB" b="1" dirty="0"/>
              <a:t>General practice referrals</a:t>
            </a:r>
            <a:endParaRPr lang="en-GB" dirty="0"/>
          </a:p>
          <a:p>
            <a:r>
              <a:rPr lang="en-GB" dirty="0"/>
              <a:t>If practices want to refer patients who have already been diagnosed with hypertension for blood pressure checks, then pharmacy owners should work with their practices to agree a local process by which this will work; there are no specific requirements set for this process, and it could involve the practice agreeing that a specific list of patients can access the service or a cohort of patients could be specified.</a:t>
            </a:r>
          </a:p>
          <a:p>
            <a:r>
              <a:rPr lang="en-GB" dirty="0"/>
              <a:t>General practices will also be able to refer patients requiring ABPM; in this scenario it is recommended that this referral is made electronically to the pharmacy.</a:t>
            </a:r>
          </a:p>
          <a:p>
            <a:endParaRPr lang="en-GB" dirty="0"/>
          </a:p>
          <a:p>
            <a:endParaRPr lang="en-GB" dirty="0"/>
          </a:p>
          <a:p>
            <a:endParaRPr lang="en-GB" dirty="0"/>
          </a:p>
        </p:txBody>
      </p:sp>
    </p:spTree>
    <p:extLst>
      <p:ext uri="{BB962C8B-B14F-4D97-AF65-F5344CB8AC3E}">
        <p14:creationId xmlns:p14="http://schemas.microsoft.com/office/powerpoint/2010/main" val="3051693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621D-9D1C-095D-15BD-B24EFA230F10}"/>
              </a:ext>
            </a:extLst>
          </p:cNvPr>
          <p:cNvSpPr>
            <a:spLocks noGrp="1"/>
          </p:cNvSpPr>
          <p:nvPr>
            <p:ph type="title"/>
          </p:nvPr>
        </p:nvSpPr>
        <p:spPr>
          <a:xfrm>
            <a:off x="431998" y="562283"/>
            <a:ext cx="11324569" cy="1165847"/>
          </a:xfrm>
        </p:spPr>
        <p:txBody>
          <a:bodyPr/>
          <a:lstStyle/>
          <a:p>
            <a:r>
              <a:rPr lang="en-GB" b="1" dirty="0"/>
              <a:t>Community Pharmacy Blood Pressure Check Service (Hypertension Case Finding Service) </a:t>
            </a:r>
          </a:p>
        </p:txBody>
      </p:sp>
      <p:sp>
        <p:nvSpPr>
          <p:cNvPr id="3" name="Content Placeholder 2">
            <a:extLst>
              <a:ext uri="{FF2B5EF4-FFF2-40B4-BE49-F238E27FC236}">
                <a16:creationId xmlns:a16="http://schemas.microsoft.com/office/drawing/2014/main" id="{B8388861-8B76-74C3-B686-249715CB3A1F}"/>
              </a:ext>
            </a:extLst>
          </p:cNvPr>
          <p:cNvSpPr>
            <a:spLocks noGrp="1"/>
          </p:cNvSpPr>
          <p:nvPr>
            <p:ph idx="4294967295"/>
          </p:nvPr>
        </p:nvSpPr>
        <p:spPr>
          <a:xfrm>
            <a:off x="431998" y="1988191"/>
            <a:ext cx="11546641" cy="4169751"/>
          </a:xfrm>
        </p:spPr>
        <p:txBody>
          <a:bodyPr/>
          <a:lstStyle/>
          <a:p>
            <a:r>
              <a:rPr lang="en-GB" sz="1400" b="1" u="sng" dirty="0"/>
              <a:t>To provide the service Pharmacies must:</a:t>
            </a:r>
          </a:p>
          <a:p>
            <a:endParaRPr lang="en-GB" sz="1400" b="1" u="sng" dirty="0"/>
          </a:p>
          <a:p>
            <a:r>
              <a:rPr lang="en-GB" sz="1400" dirty="0"/>
              <a:t>The responsible pharmacist must ensure that delegated tasks are being undertaken safely by competent pharmacy staff. The pharmacy contractor must ensure all pharmacy staff providing the service are appropriately trained. Pharmacy staff providing the service must: </a:t>
            </a:r>
          </a:p>
          <a:p>
            <a:r>
              <a:rPr lang="en-GB" sz="1400" dirty="0"/>
              <a:t>• have read and understood the operational processes to provide the service as described in this service specification. </a:t>
            </a:r>
          </a:p>
          <a:p>
            <a:r>
              <a:rPr lang="en-GB" sz="1400" dirty="0"/>
              <a:t>• be familiar with the parts of NICE Guideline (NG136) Hypertension in adults: diagnosis and management relevant to the role they are undertaking within the service. </a:t>
            </a:r>
          </a:p>
          <a:p>
            <a:r>
              <a:rPr lang="en-GB" sz="1400" dirty="0"/>
              <a:t>• complete training (e-learning or face-to-face) on how to use the blood pressure monitoring equipment which should be provided by their equipment manufacturer</a:t>
            </a:r>
          </a:p>
          <a:p>
            <a:endParaRPr lang="en-GB" sz="1400" dirty="0"/>
          </a:p>
          <a:p>
            <a:r>
              <a:rPr lang="en-GB" sz="1400" dirty="0"/>
              <a:t>Pharmacies must have a consultation room that will be used for the provision of the service which meets the requirements in the terms of service</a:t>
            </a:r>
          </a:p>
          <a:p>
            <a:endParaRPr lang="en-GB" sz="1400" dirty="0"/>
          </a:p>
          <a:p>
            <a:r>
              <a:rPr lang="en-GB" sz="1400" dirty="0"/>
              <a:t>The service will usually be provided on the pharmacy premises, but patients can also be identified, and the service provided in other locations outside the pharmacy, such as areas not designated part of the pharmacy within supermarkets or large stores or in community locations with agreement from the commissioner. </a:t>
            </a:r>
          </a:p>
          <a:p>
            <a:endParaRPr lang="en-GB" sz="1400" dirty="0"/>
          </a:p>
          <a:p>
            <a:r>
              <a:rPr lang="en-GB" sz="1400" dirty="0"/>
              <a:t>This may include, but is not limited to: </a:t>
            </a:r>
          </a:p>
          <a:p>
            <a:r>
              <a:rPr lang="en-GB" sz="1400" dirty="0"/>
              <a:t>• community centres </a:t>
            </a:r>
          </a:p>
          <a:p>
            <a:r>
              <a:rPr lang="en-GB" sz="1400" dirty="0"/>
              <a:t>• sports grounds </a:t>
            </a:r>
          </a:p>
          <a:p>
            <a:r>
              <a:rPr lang="en-GB" sz="1400" dirty="0"/>
              <a:t>• places of worship.</a:t>
            </a:r>
          </a:p>
          <a:p>
            <a:endParaRPr lang="en-GB" dirty="0"/>
          </a:p>
          <a:p>
            <a:endParaRPr lang="en-GB" dirty="0"/>
          </a:p>
          <a:p>
            <a:endParaRPr lang="en-GB" dirty="0"/>
          </a:p>
        </p:txBody>
      </p:sp>
    </p:spTree>
    <p:extLst>
      <p:ext uri="{BB962C8B-B14F-4D97-AF65-F5344CB8AC3E}">
        <p14:creationId xmlns:p14="http://schemas.microsoft.com/office/powerpoint/2010/main" val="185176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8775" y="980060"/>
            <a:ext cx="8622534" cy="769441"/>
          </a:xfrm>
          <a:prstGeom prst="rect">
            <a:avLst/>
          </a:prstGeom>
          <a:noFill/>
        </p:spPr>
        <p:txBody>
          <a:bodyPr wrap="square" rtlCol="0">
            <a:spAutoFit/>
          </a:bodyPr>
          <a:lstStyle/>
          <a:p>
            <a:pPr algn="r"/>
            <a:r>
              <a:rPr lang="en-GB" sz="4400" b="1" dirty="0">
                <a:solidFill>
                  <a:srgbClr val="0E6AB3"/>
                </a:solidFill>
                <a:latin typeface="Arial" panose="020B0604020202020204" pitchFamily="34" charset="0"/>
                <a:cs typeface="Arial" panose="020B0604020202020204" pitchFamily="34" charset="0"/>
              </a:rPr>
              <a:t>Ground Rules</a:t>
            </a:r>
          </a:p>
        </p:txBody>
      </p:sp>
      <p:sp>
        <p:nvSpPr>
          <p:cNvPr id="3" name="TextBox 2"/>
          <p:cNvSpPr txBox="1"/>
          <p:nvPr/>
        </p:nvSpPr>
        <p:spPr>
          <a:xfrm>
            <a:off x="4168389" y="2417646"/>
            <a:ext cx="7910608" cy="2862322"/>
          </a:xfrm>
          <a:prstGeom prst="rect">
            <a:avLst/>
          </a:prstGeom>
          <a:noFill/>
        </p:spPr>
        <p:txBody>
          <a:bodyPr wrap="square" rtlCol="0">
            <a:spAutoFit/>
          </a:bodyPr>
          <a:lstStyle/>
          <a:p>
            <a:r>
              <a:rPr lang="en-GB" sz="2000" dirty="0">
                <a:cs typeface="Arial" panose="020B0604020202020204" pitchFamily="34" charset="0"/>
              </a:rPr>
              <a:t>• All views are valid and will be listened to</a:t>
            </a:r>
          </a:p>
          <a:p>
            <a:r>
              <a:rPr lang="en-GB" sz="2000" dirty="0">
                <a:cs typeface="Arial" panose="020B0604020202020204" pitchFamily="34" charset="0"/>
              </a:rPr>
              <a:t>• Respect each person’s opinion</a:t>
            </a:r>
          </a:p>
          <a:p>
            <a:r>
              <a:rPr lang="en-GB" sz="2000" dirty="0">
                <a:cs typeface="Arial" panose="020B0604020202020204" pitchFamily="34" charset="0"/>
              </a:rPr>
              <a:t>• Allow people to speak out if there is something they don’t understand</a:t>
            </a:r>
          </a:p>
          <a:p>
            <a:r>
              <a:rPr lang="en-GB" sz="2000" dirty="0">
                <a:cs typeface="Arial" panose="020B0604020202020204" pitchFamily="34" charset="0"/>
              </a:rPr>
              <a:t>• Individual complaints/issues will not be discussed at this forum. </a:t>
            </a:r>
          </a:p>
          <a:p>
            <a:r>
              <a:rPr lang="en-GB" sz="2000" dirty="0">
                <a:cs typeface="Arial" panose="020B0604020202020204" pitchFamily="34" charset="0"/>
              </a:rPr>
              <a:t>• All information discussed by PPG members will remain confidential</a:t>
            </a:r>
          </a:p>
          <a:p>
            <a:r>
              <a:rPr lang="en-GB" sz="2000" dirty="0">
                <a:cs typeface="Arial" panose="020B0604020202020204" pitchFamily="34" charset="0"/>
              </a:rPr>
              <a:t>• Members will demonstrate a commitment to delivering results as a group</a:t>
            </a:r>
          </a:p>
          <a:p>
            <a:r>
              <a:rPr lang="en-GB" sz="2000" dirty="0">
                <a:cs typeface="Arial" panose="020B0604020202020204" pitchFamily="34" charset="0"/>
              </a:rPr>
              <a:t>• Being a member of the PPG does not entitle that individual to preferential treatment above other patients </a:t>
            </a:r>
          </a:p>
        </p:txBody>
      </p:sp>
    </p:spTree>
    <p:extLst>
      <p:ext uri="{BB962C8B-B14F-4D97-AF65-F5344CB8AC3E}">
        <p14:creationId xmlns:p14="http://schemas.microsoft.com/office/powerpoint/2010/main" val="337920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6894-4834-2A97-2257-7E1B3A35A320}"/>
              </a:ext>
            </a:extLst>
          </p:cNvPr>
          <p:cNvSpPr>
            <a:spLocks noGrp="1"/>
          </p:cNvSpPr>
          <p:nvPr>
            <p:ph type="title"/>
          </p:nvPr>
        </p:nvSpPr>
        <p:spPr>
          <a:xfrm>
            <a:off x="431999" y="324137"/>
            <a:ext cx="10774481" cy="708458"/>
          </a:xfrm>
        </p:spPr>
        <p:txBody>
          <a:bodyPr>
            <a:noAutofit/>
          </a:bodyPr>
          <a:lstStyle/>
          <a:p>
            <a:pPr algn="ctr"/>
            <a:r>
              <a:rPr lang="en-GB" sz="3600" b="1" dirty="0"/>
              <a:t>Black Country Community Pharmacy Impact </a:t>
            </a:r>
            <a:br>
              <a:rPr lang="en-GB" sz="3600" b="1" dirty="0"/>
            </a:br>
            <a:r>
              <a:rPr lang="en-GB" sz="3600" b="1" dirty="0"/>
              <a:t>April ‘24 - December ‘24</a:t>
            </a:r>
          </a:p>
        </p:txBody>
      </p:sp>
      <p:pic>
        <p:nvPicPr>
          <p:cNvPr id="6" name="Picture 5">
            <a:extLst>
              <a:ext uri="{FF2B5EF4-FFF2-40B4-BE49-F238E27FC236}">
                <a16:creationId xmlns:a16="http://schemas.microsoft.com/office/drawing/2014/main" id="{33EA6992-3E0A-5F12-9D5F-866055CA0BFC}"/>
              </a:ext>
            </a:extLst>
          </p:cNvPr>
          <p:cNvPicPr>
            <a:picLocks noChangeAspect="1"/>
          </p:cNvPicPr>
          <p:nvPr/>
        </p:nvPicPr>
        <p:blipFill>
          <a:blip r:embed="rId3"/>
          <a:stretch>
            <a:fillRect/>
          </a:stretch>
        </p:blipFill>
        <p:spPr>
          <a:xfrm>
            <a:off x="3871885" y="1831453"/>
            <a:ext cx="5224975" cy="3718885"/>
          </a:xfrm>
          <a:prstGeom prst="rect">
            <a:avLst/>
          </a:prstGeom>
        </p:spPr>
      </p:pic>
      <p:sp>
        <p:nvSpPr>
          <p:cNvPr id="7" name="TextBox 6">
            <a:extLst>
              <a:ext uri="{FF2B5EF4-FFF2-40B4-BE49-F238E27FC236}">
                <a16:creationId xmlns:a16="http://schemas.microsoft.com/office/drawing/2014/main" id="{519AF176-1A6F-7AA8-4EC3-DDE6617B79D3}"/>
              </a:ext>
            </a:extLst>
          </p:cNvPr>
          <p:cNvSpPr txBox="1"/>
          <p:nvPr/>
        </p:nvSpPr>
        <p:spPr>
          <a:xfrm>
            <a:off x="772886" y="5973277"/>
            <a:ext cx="8022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a:cs typeface="Calibri"/>
                <a:hlinkClick r:id="rId4"/>
              </a:rPr>
              <a:t>sukhy.somal@nhs.net</a:t>
            </a:r>
            <a:r>
              <a:rPr kumimoji="0" lang="en-GB" sz="1800" b="0" i="0" u="none" strike="noStrike" kern="1200" cap="none" spc="0" normalizeH="0" baseline="0" noProof="0" dirty="0">
                <a:ln>
                  <a:noFill/>
                </a:ln>
                <a:solidFill>
                  <a:srgbClr val="000000"/>
                </a:solidFill>
                <a:effectLst/>
                <a:uLnTx/>
                <a:uFillTx/>
                <a:latin typeface="Calibri"/>
                <a:cs typeface="Calibri"/>
              </a:rPr>
              <a:t> – Head of Community Pharmacy Clinical Services</a:t>
            </a:r>
          </a:p>
        </p:txBody>
      </p:sp>
    </p:spTree>
    <p:extLst>
      <p:ext uri="{BB962C8B-B14F-4D97-AF65-F5344CB8AC3E}">
        <p14:creationId xmlns:p14="http://schemas.microsoft.com/office/powerpoint/2010/main" val="3104668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3190B-62A8-38CB-8AA4-F5083913311A}"/>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A5ECBBC7-601B-AAA0-DB85-29595E871DD9}"/>
              </a:ext>
            </a:extLst>
          </p:cNvPr>
          <p:cNvSpPr txBox="1">
            <a:spLocks noGrp="1"/>
          </p:cNvSpPr>
          <p:nvPr>
            <p:ph type="title"/>
          </p:nvPr>
        </p:nvSpPr>
        <p:spPr>
          <a:xfrm>
            <a:off x="431999" y="710759"/>
            <a:ext cx="11324569" cy="708458"/>
          </a:xfrm>
        </p:spPr>
        <p:txBody>
          <a:bodyPr lIns="0" tIns="0" rIns="0" bIns="0">
            <a:normAutofit/>
          </a:bodyPr>
          <a:lstStyle/>
          <a:p>
            <a:pPr>
              <a:defRPr sz="3600" b="1" spc="-100"/>
            </a:pPr>
            <a:r>
              <a:rPr lang="en-US" sz="3600" b="1" i="0" u="none" strike="noStrike" cap="none" spc="0" baseline="0" dirty="0">
                <a:uFillTx/>
                <a:latin typeface="Trebuchet MS"/>
                <a:ea typeface="Trebuchet MS"/>
                <a:cs typeface="Trebuchet MS"/>
                <a:sym typeface="Trebuchet MS"/>
              </a:rPr>
              <a:t>Ambulatory Blood Pressure Monitoring </a:t>
            </a:r>
          </a:p>
        </p:txBody>
      </p:sp>
      <p:sp>
        <p:nvSpPr>
          <p:cNvPr id="2" name="TextBox 1">
            <a:extLst>
              <a:ext uri="{FF2B5EF4-FFF2-40B4-BE49-F238E27FC236}">
                <a16:creationId xmlns:a16="http://schemas.microsoft.com/office/drawing/2014/main" id="{B99AFE8A-C042-D1C7-D502-01F13A8E321F}"/>
              </a:ext>
            </a:extLst>
          </p:cNvPr>
          <p:cNvSpPr txBox="1"/>
          <p:nvPr/>
        </p:nvSpPr>
        <p:spPr>
          <a:xfrm>
            <a:off x="431999" y="1988225"/>
            <a:ext cx="5399998" cy="4169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lIns="0" tIns="0" rIns="0" bIns="0" numCol="1" spcCol="38100" rtlCol="0">
            <a:norm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a:cs typeface="Calibri"/>
              </a:rPr>
              <a:t>NICE guidance recommends taking at least two measurements per hour during the individual's usual waking hours, typically between 08:00 and 22:00. The average value of at least 14 measurements during waking hours is considered the BP reading.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a:cs typeface="Calibri"/>
              </a:rPr>
              <a:t>Patients should visit their pharmacy or GP practice during early hours to have the ABPM device fitted and return the same day before closing to have it removed. The fitting process should take approximately 20 minutes.</a:t>
            </a:r>
          </a:p>
          <a:p>
            <a:pPr marL="0" marR="0" lvl="0" indent="0" algn="l" defTabSz="914400" rtl="0" eaLnBrk="1" fontAlgn="auto"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ahoma"/>
              <a:ea typeface="Tahoma"/>
              <a:cs typeface="Tahoma"/>
              <a:sym typeface="Tahoma"/>
            </a:endParaRPr>
          </a:p>
        </p:txBody>
      </p:sp>
      <p:pic>
        <p:nvPicPr>
          <p:cNvPr id="10242" name="Picture 2" descr="Private Ambulatory 24 Hour Blood Pressure Recording (ABPM)">
            <a:extLst>
              <a:ext uri="{FF2B5EF4-FFF2-40B4-BE49-F238E27FC236}">
                <a16:creationId xmlns:a16="http://schemas.microsoft.com/office/drawing/2014/main" id="{0D1DE1BA-6DA3-6EEF-852B-E088C9059B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6570" y="2353156"/>
            <a:ext cx="5399998" cy="3439856"/>
          </a:xfrm>
          <a:prstGeom prst="rect">
            <a:avLst/>
          </a:prstGeom>
          <a:solidFill>
            <a:srgbClr val="FFFFFF"/>
          </a:solidFill>
        </p:spPr>
      </p:pic>
    </p:spTree>
    <p:extLst>
      <p:ext uri="{BB962C8B-B14F-4D97-AF65-F5344CB8AC3E}">
        <p14:creationId xmlns:p14="http://schemas.microsoft.com/office/powerpoint/2010/main" val="4186081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0C42-22D5-42E3-C5D0-7CB59B806ED3}"/>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CE3C920A-EAE3-0948-1BAA-2DE9F775F5B8}"/>
              </a:ext>
            </a:extLst>
          </p:cNvPr>
          <p:cNvSpPr txBox="1">
            <a:spLocks noGrp="1"/>
          </p:cNvSpPr>
          <p:nvPr>
            <p:ph type="title"/>
          </p:nvPr>
        </p:nvSpPr>
        <p:spPr>
          <a:xfrm>
            <a:off x="433715" y="786896"/>
            <a:ext cx="11324569" cy="708458"/>
          </a:xfrm>
        </p:spPr>
        <p:txBody>
          <a:bodyPr lIns="0" tIns="0" rIns="0" bIns="0">
            <a:normAutofit/>
          </a:bodyPr>
          <a:lstStyle/>
          <a:p>
            <a:pPr>
              <a:defRPr sz="3600" b="1" spc="-100"/>
            </a:pPr>
            <a:r>
              <a:rPr lang="en-US" sz="3600" b="1" i="0" u="none" strike="noStrike" cap="none" spc="0" baseline="0" dirty="0">
                <a:uFillTx/>
                <a:latin typeface="Trebuchet MS"/>
                <a:ea typeface="Trebuchet MS"/>
                <a:cs typeface="Trebuchet MS"/>
                <a:sym typeface="Trebuchet MS"/>
              </a:rPr>
              <a:t>Ambulatory Blood Pressure Monitoring </a:t>
            </a:r>
          </a:p>
        </p:txBody>
      </p:sp>
      <p:graphicFrame>
        <p:nvGraphicFramePr>
          <p:cNvPr id="6" name="TextBox 1">
            <a:extLst>
              <a:ext uri="{FF2B5EF4-FFF2-40B4-BE49-F238E27FC236}">
                <a16:creationId xmlns:a16="http://schemas.microsoft.com/office/drawing/2014/main" id="{BAD8A6EE-7D56-C184-D245-A4D5E8DA7AC8}"/>
              </a:ext>
            </a:extLst>
          </p:cNvPr>
          <p:cNvGraphicFramePr/>
          <p:nvPr/>
        </p:nvGraphicFramePr>
        <p:xfrm>
          <a:off x="6356570" y="1988225"/>
          <a:ext cx="5399998" cy="4169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rivate Ambulatory 24 Hour Blood Pressure Recording (ABPM)">
            <a:extLst>
              <a:ext uri="{FF2B5EF4-FFF2-40B4-BE49-F238E27FC236}">
                <a16:creationId xmlns:a16="http://schemas.microsoft.com/office/drawing/2014/main" id="{4768AACD-437B-087E-67B6-ED226E199CC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31999" y="2277019"/>
            <a:ext cx="5399998" cy="3439856"/>
          </a:xfrm>
          <a:prstGeom prst="rect">
            <a:avLst/>
          </a:prstGeom>
          <a:solidFill>
            <a:srgbClr val="FFFFFF"/>
          </a:solidFill>
        </p:spPr>
      </p:pic>
    </p:spTree>
    <p:extLst>
      <p:ext uri="{BB962C8B-B14F-4D97-AF65-F5344CB8AC3E}">
        <p14:creationId xmlns:p14="http://schemas.microsoft.com/office/powerpoint/2010/main" val="161585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01CE2-45E3-5124-59CF-77326A8B9243}"/>
            </a:ext>
          </a:extLst>
        </p:cNvPr>
        <p:cNvGrpSpPr/>
        <p:nvPr/>
      </p:nvGrpSpPr>
      <p:grpSpPr>
        <a:xfrm>
          <a:off x="0" y="0"/>
          <a:ext cx="0" cy="0"/>
          <a:chOff x="0" y="0"/>
          <a:chExt cx="0" cy="0"/>
        </a:xfrm>
      </p:grpSpPr>
      <p:sp>
        <p:nvSpPr>
          <p:cNvPr id="4" name="object 6">
            <a:extLst>
              <a:ext uri="{FF2B5EF4-FFF2-40B4-BE49-F238E27FC236}">
                <a16:creationId xmlns:a16="http://schemas.microsoft.com/office/drawing/2014/main" id="{ABBB9E77-8E0B-8D06-956A-B20CAADE47D2}"/>
              </a:ext>
            </a:extLst>
          </p:cNvPr>
          <p:cNvSpPr txBox="1">
            <a:spLocks noGrp="1"/>
          </p:cNvSpPr>
          <p:nvPr>
            <p:ph type="title"/>
          </p:nvPr>
        </p:nvSpPr>
        <p:spPr>
          <a:xfrm>
            <a:off x="584399" y="572165"/>
            <a:ext cx="11324569" cy="708458"/>
          </a:xfrm>
        </p:spPr>
        <p:txBody>
          <a:bodyPr lIns="0" tIns="0" rIns="0" bIns="0">
            <a:normAutofit/>
          </a:bodyPr>
          <a:lstStyle/>
          <a:p>
            <a:pPr>
              <a:defRPr sz="3600" b="1" spc="-100"/>
            </a:pPr>
            <a:r>
              <a:rPr lang="en-US" sz="3600" b="1" i="0" u="none" strike="noStrike" cap="none" spc="0" baseline="0" dirty="0">
                <a:uFillTx/>
                <a:latin typeface="Trebuchet MS"/>
                <a:ea typeface="Trebuchet MS"/>
                <a:cs typeface="Trebuchet MS"/>
                <a:sym typeface="Trebuchet MS"/>
              </a:rPr>
              <a:t>Barriers</a:t>
            </a:r>
            <a:r>
              <a:rPr lang="en-US" sz="3600" b="1" i="0" u="none" strike="noStrike" cap="none" spc="0" dirty="0">
                <a:uFillTx/>
                <a:latin typeface="Trebuchet MS"/>
                <a:ea typeface="Trebuchet MS"/>
                <a:cs typeface="Trebuchet MS"/>
                <a:sym typeface="Trebuchet MS"/>
              </a:rPr>
              <a:t> to </a:t>
            </a:r>
            <a:r>
              <a:rPr lang="en-US" sz="3600" b="1" i="0" u="none" strike="noStrike" cap="none" spc="0" baseline="0" dirty="0">
                <a:uFillTx/>
                <a:latin typeface="Trebuchet MS"/>
                <a:ea typeface="Trebuchet MS"/>
                <a:cs typeface="Trebuchet MS"/>
                <a:sym typeface="Trebuchet MS"/>
              </a:rPr>
              <a:t>Ambulatory Blood Pressure Monitoring </a:t>
            </a:r>
          </a:p>
        </p:txBody>
      </p:sp>
      <p:sp>
        <p:nvSpPr>
          <p:cNvPr id="2" name="TextBox 1">
            <a:extLst>
              <a:ext uri="{FF2B5EF4-FFF2-40B4-BE49-F238E27FC236}">
                <a16:creationId xmlns:a16="http://schemas.microsoft.com/office/drawing/2014/main" id="{C707F456-486D-0492-398E-25EE6A26FDC8}"/>
              </a:ext>
            </a:extLst>
          </p:cNvPr>
          <p:cNvSpPr txBox="1"/>
          <p:nvPr/>
        </p:nvSpPr>
        <p:spPr>
          <a:xfrm>
            <a:off x="503119" y="1642785"/>
            <a:ext cx="5399998" cy="4169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lIns="0" tIns="0" rIns="0" bIns="0" numCol="1" spcCol="38100" rtlCol="0">
            <a:normAutofit fontScale="92500" lnSpcReduction="20000"/>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Process Familiarity:</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ABPM process mirrors that performed by GP practices to alleviate patient concerns. </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Patient Reassurance:</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Ask questions to fully understand the process and address potential concerns to build confidence.</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Advantages of ABPM:</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Benefits of ABPM include accurate diagnosis and avoiding unnecessary appointments or treatments. </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Patient Comfort and Compliance:</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ABPM device should be fitted correctly for comfort, promoting compliance during the monitoring period. </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Learning Material:</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You should be provided with information regarding ABPM, which can be sent digitally (e.g., using </a:t>
            </a:r>
            <a:r>
              <a:rPr kumimoji="0" lang="en-GB" sz="1800" b="0" i="0" u="none" strike="noStrike" kern="1200" cap="none" spc="0" normalizeH="0" baseline="0" noProof="0" dirty="0" err="1">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Accurx</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ahoma"/>
                <a:ea typeface="Tahoma"/>
                <a:cs typeface="Tahoma"/>
                <a:sym typeface="Tahoma"/>
              </a:rPr>
              <a:t> </a:t>
            </a:r>
          </a:p>
          <a:p>
            <a:pPr marL="0" marR="0" lvl="0" indent="0" algn="l" defTabSz="914400" rtl="0" eaLnBrk="1" fontAlgn="auto"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ahoma"/>
              <a:ea typeface="Tahoma"/>
              <a:cs typeface="Tahoma"/>
              <a:sym typeface="Tahoma"/>
            </a:endParaRPr>
          </a:p>
        </p:txBody>
      </p:sp>
      <p:pic>
        <p:nvPicPr>
          <p:cNvPr id="5" name="Picture 4">
            <a:extLst>
              <a:ext uri="{FF2B5EF4-FFF2-40B4-BE49-F238E27FC236}">
                <a16:creationId xmlns:a16="http://schemas.microsoft.com/office/drawing/2014/main" id="{3AA33C97-C44C-EDB0-02D1-7F3C32BC29B2}"/>
              </a:ext>
            </a:extLst>
          </p:cNvPr>
          <p:cNvPicPr>
            <a:picLocks noChangeAspect="1"/>
          </p:cNvPicPr>
          <p:nvPr/>
        </p:nvPicPr>
        <p:blipFill>
          <a:blip r:embed="rId3"/>
          <a:srcRect t="9685" r="-2" b="37227"/>
          <a:stretch/>
        </p:blipFill>
        <p:spPr>
          <a:xfrm>
            <a:off x="6360005" y="1642785"/>
            <a:ext cx="5399998" cy="4169718"/>
          </a:xfrm>
          <a:prstGeom prst="rect">
            <a:avLst/>
          </a:prstGeom>
          <a:noFill/>
        </p:spPr>
      </p:pic>
    </p:spTree>
    <p:extLst>
      <p:ext uri="{BB962C8B-B14F-4D97-AF65-F5344CB8AC3E}">
        <p14:creationId xmlns:p14="http://schemas.microsoft.com/office/powerpoint/2010/main" val="16963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D01B-DD01-1DF6-E090-B8C3F95C3FB8}"/>
              </a:ext>
            </a:extLst>
          </p:cNvPr>
          <p:cNvSpPr>
            <a:spLocks noGrp="1"/>
          </p:cNvSpPr>
          <p:nvPr>
            <p:ph type="title"/>
          </p:nvPr>
        </p:nvSpPr>
        <p:spPr>
          <a:xfrm>
            <a:off x="433715" y="460918"/>
            <a:ext cx="11324569" cy="708458"/>
          </a:xfrm>
        </p:spPr>
        <p:txBody>
          <a:bodyPr lIns="0" tIns="0" rIns="0" bIns="0">
            <a:normAutofit/>
          </a:bodyPr>
          <a:lstStyle/>
          <a:p>
            <a:pPr>
              <a:lnSpc>
                <a:spcPct val="90000"/>
              </a:lnSpc>
            </a:pPr>
            <a:r>
              <a:rPr lang="en-US" sz="2500" b="1" i="0" u="none" strike="noStrike" cap="none" spc="0" baseline="0" dirty="0">
                <a:effectLst/>
                <a:uFillTx/>
                <a:latin typeface="Trebuchet MS"/>
                <a:ea typeface="Trebuchet MS"/>
                <a:cs typeface="Trebuchet MS"/>
                <a:sym typeface="Trebuchet MS"/>
              </a:rPr>
              <a:t>How to best support patients completing Home Blood Pressure Readings</a:t>
            </a:r>
            <a:br>
              <a:rPr lang="en-US" sz="2500" b="0" i="0" u="none" strike="noStrike" cap="none" spc="0" baseline="0" dirty="0">
                <a:effectLst/>
                <a:uFillTx/>
                <a:latin typeface="Trebuchet MS"/>
                <a:ea typeface="Trebuchet MS"/>
                <a:cs typeface="Trebuchet MS"/>
                <a:sym typeface="Trebuchet MS"/>
              </a:rPr>
            </a:br>
            <a:endParaRPr lang="en-US" sz="2500" b="0" i="0" u="none" strike="noStrike" cap="none" spc="0" baseline="0" dirty="0">
              <a:uFillTx/>
              <a:latin typeface="Trebuchet MS"/>
              <a:ea typeface="Trebuchet MS"/>
              <a:cs typeface="Trebuchet MS"/>
              <a:sym typeface="Trebuchet MS"/>
            </a:endParaRPr>
          </a:p>
        </p:txBody>
      </p:sp>
      <p:sp>
        <p:nvSpPr>
          <p:cNvPr id="3" name="TextBox 2">
            <a:extLst>
              <a:ext uri="{FF2B5EF4-FFF2-40B4-BE49-F238E27FC236}">
                <a16:creationId xmlns:a16="http://schemas.microsoft.com/office/drawing/2014/main" id="{026B577A-F158-69E8-DA33-88607DA07294}"/>
              </a:ext>
            </a:extLst>
          </p:cNvPr>
          <p:cNvSpPr txBox="1"/>
          <p:nvPr/>
        </p:nvSpPr>
        <p:spPr>
          <a:xfrm>
            <a:off x="433715" y="1703745"/>
            <a:ext cx="5399998" cy="4169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none"/>
        </p:style>
        <p:txBody>
          <a:bodyPr rot="0" spcFirstLastPara="1" vertOverflow="overflow" horzOverflow="overflow" vert="horz" lIns="0" tIns="0" rIns="0" bIns="0" numCol="1" spcCol="38100" rtlCol="0">
            <a:normAutofit lnSpcReduction="10000"/>
          </a:bodyPr>
          <a:lstStyle/>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Patient Competence: </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You should be able to perform HBPM correctly based on clear instructions from your surgery (GP, Nurse, HCA or Pharmacist).</a:t>
            </a: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Equipment Requirements: </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Use an approved BP monitor that </a:t>
            </a: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measures upper arm BP</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Wrist BP monitors or smartwatches are not recommended, as they provide less accurate readings.</a:t>
            </a: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Educational Materials: S</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upportive materials are available, including links to instructional videos from the British Heart Foundation.</a:t>
            </a: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 </a:t>
            </a:r>
            <a:endPar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Recording Schedule: </a:t>
            </a: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BP should be recorded twice daily, ideally in the morning and evening, for a minimum of 4 days, preferably for 7 days, as per NICE guidelines.</a:t>
            </a:r>
          </a:p>
          <a:p>
            <a:pPr marL="0" marR="0" lvl="0" indent="0" algn="l" defTabSz="914400" rtl="0" eaLnBrk="1" fontAlgn="auto" latinLnBrk="0" hangingPunct="0">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ahoma"/>
              <a:ea typeface="Tahoma"/>
              <a:cs typeface="Tahoma"/>
              <a:sym typeface="Tahoma"/>
            </a:endParaRPr>
          </a:p>
        </p:txBody>
      </p:sp>
      <p:pic>
        <p:nvPicPr>
          <p:cNvPr id="5" name="Picture 4">
            <a:extLst>
              <a:ext uri="{FF2B5EF4-FFF2-40B4-BE49-F238E27FC236}">
                <a16:creationId xmlns:a16="http://schemas.microsoft.com/office/drawing/2014/main" id="{2B163E46-2768-7C00-FBF3-C5BCC5BCD147}"/>
              </a:ext>
            </a:extLst>
          </p:cNvPr>
          <p:cNvPicPr>
            <a:picLocks noChangeAspect="1"/>
          </p:cNvPicPr>
          <p:nvPr/>
        </p:nvPicPr>
        <p:blipFill rotWithShape="1">
          <a:blip r:embed="rId3"/>
          <a:srcRect l="1100"/>
          <a:stretch/>
        </p:blipFill>
        <p:spPr>
          <a:xfrm>
            <a:off x="5958125" y="1877247"/>
            <a:ext cx="5800159" cy="3313537"/>
          </a:xfrm>
          <a:prstGeom prst="rect">
            <a:avLst/>
          </a:prstGeom>
          <a:noFill/>
        </p:spPr>
      </p:pic>
    </p:spTree>
    <p:extLst>
      <p:ext uri="{BB962C8B-B14F-4D97-AF65-F5344CB8AC3E}">
        <p14:creationId xmlns:p14="http://schemas.microsoft.com/office/powerpoint/2010/main" val="154605679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590" y="251332"/>
            <a:ext cx="11324569" cy="708458"/>
          </a:xfrm>
        </p:spPr>
        <p:txBody>
          <a:bodyPr/>
          <a:lstStyle/>
          <a:p>
            <a:r>
              <a:rPr lang="en-GB" b="1" dirty="0"/>
              <a:t>Examples of Home BP Monitors</a:t>
            </a:r>
          </a:p>
        </p:txBody>
      </p:sp>
      <p:pic>
        <p:nvPicPr>
          <p:cNvPr id="5" name="Content Placeholder 4"/>
          <p:cNvPicPr>
            <a:picLocks noGrp="1" noChangeAspect="1"/>
          </p:cNvPicPr>
          <p:nvPr>
            <p:ph idx="4294967295"/>
          </p:nvPr>
        </p:nvPicPr>
        <p:blipFill>
          <a:blip r:embed="rId3"/>
          <a:stretch>
            <a:fillRect/>
          </a:stretch>
        </p:blipFill>
        <p:spPr>
          <a:xfrm>
            <a:off x="7087952" y="1534153"/>
            <a:ext cx="4191845" cy="4170363"/>
          </a:xfrm>
          <a:prstGeom prst="rect">
            <a:avLst/>
          </a:prstGeom>
        </p:spPr>
      </p:pic>
      <p:sp>
        <p:nvSpPr>
          <p:cNvPr id="4" name="Content Placeholder 3"/>
          <p:cNvSpPr>
            <a:spLocks noGrp="1"/>
          </p:cNvSpPr>
          <p:nvPr>
            <p:ph idx="4294967295"/>
          </p:nvPr>
        </p:nvSpPr>
        <p:spPr>
          <a:xfrm>
            <a:off x="635278" y="1203630"/>
            <a:ext cx="5399998" cy="4831410"/>
          </a:xfrm>
        </p:spPr>
        <p:txBody>
          <a:bodyPr/>
          <a:lstStyle/>
          <a:p>
            <a:r>
              <a:rPr lang="en-GB" sz="1600" dirty="0">
                <a:latin typeface="Aptos" panose="020B0004020202020204"/>
              </a:rPr>
              <a:t>Most cost-effective monitors start from around £20 and are available in most local pharmacies and larger supermarkets.</a:t>
            </a:r>
          </a:p>
          <a:p>
            <a:endParaRPr lang="en-GB" sz="1600" dirty="0">
              <a:latin typeface="Aptos" panose="020B0004020202020204"/>
            </a:endParaRPr>
          </a:p>
          <a:p>
            <a:r>
              <a:rPr lang="en-GB" sz="1600" dirty="0">
                <a:latin typeface="Aptos" panose="020B0004020202020204"/>
              </a:rPr>
              <a:t>Available for rent from GP practices (deposit).</a:t>
            </a:r>
          </a:p>
          <a:p>
            <a:endParaRPr lang="en-GB" sz="1600" dirty="0">
              <a:latin typeface="Aptos" panose="020B0004020202020204"/>
            </a:endParaRPr>
          </a:p>
          <a:p>
            <a:r>
              <a:rPr lang="en-GB" sz="1600" dirty="0">
                <a:latin typeface="Aptos" panose="020B0004020202020204"/>
              </a:rPr>
              <a:t>Choose a blood pressure monitor that measures your blood pressure at your upper arm. If you cannot use a cuff on your upper arm, you can use a cuff that wraps around your wrist instead.</a:t>
            </a:r>
          </a:p>
          <a:p>
            <a:endParaRPr lang="en-GB" sz="1600" dirty="0">
              <a:latin typeface="Aptos" panose="020B0004020202020204"/>
            </a:endParaRPr>
          </a:p>
          <a:p>
            <a:r>
              <a:rPr lang="en-GB" sz="1600" dirty="0">
                <a:latin typeface="Aptos" panose="020B0004020202020204"/>
              </a:rPr>
              <a:t>Keeping a note of your readings can help you track your blood pressure over time</a:t>
            </a:r>
          </a:p>
          <a:p>
            <a:r>
              <a:rPr lang="en-GB" sz="1600" dirty="0">
                <a:latin typeface="Aptos" panose="020B0004020202020204"/>
              </a:rPr>
              <a:t>-     On your mobile phone</a:t>
            </a:r>
          </a:p>
          <a:p>
            <a:pPr marL="285750" indent="-285750">
              <a:buFontTx/>
              <a:buChar char="-"/>
            </a:pPr>
            <a:r>
              <a:rPr lang="en-GB" sz="1600" dirty="0">
                <a:latin typeface="Aptos" panose="020B0004020202020204"/>
              </a:rPr>
              <a:t>Pen and paper</a:t>
            </a:r>
          </a:p>
          <a:p>
            <a:pPr marL="285750" indent="-285750">
              <a:buFontTx/>
              <a:buChar char="-"/>
            </a:pPr>
            <a:r>
              <a:rPr lang="en-GB" sz="1600" dirty="0">
                <a:latin typeface="Aptos" panose="020B0004020202020204"/>
              </a:rPr>
              <a:t>BP machine with memory storage (can be expensive)</a:t>
            </a:r>
          </a:p>
          <a:p>
            <a:pPr marL="285750" indent="-285750">
              <a:buFontTx/>
              <a:buChar char="-"/>
            </a:pPr>
            <a:endParaRPr lang="en-GB" sz="1600" dirty="0">
              <a:latin typeface="Aptos" panose="020B0004020202020204"/>
            </a:endParaRPr>
          </a:p>
          <a:p>
            <a:r>
              <a:rPr lang="en-GB" sz="1600" dirty="0">
                <a:latin typeface="Aptos" panose="020B0004020202020204"/>
              </a:rPr>
              <a:t>Check if it’s UK approved by the </a:t>
            </a:r>
            <a:r>
              <a:rPr lang="en-GB" sz="1600" u="sng" dirty="0">
                <a:latin typeface="Aptos" panose="020B0004020202020204"/>
                <a:hlinkClick r:id="rId4"/>
              </a:rPr>
              <a:t>British and Irish Hypertension Society</a:t>
            </a:r>
            <a:r>
              <a:rPr lang="en-GB" sz="1600" dirty="0">
                <a:latin typeface="Aptos" panose="020B0004020202020204"/>
              </a:rPr>
              <a:t> (BIHS).</a:t>
            </a:r>
          </a:p>
          <a:p>
            <a:endParaRPr lang="en-GB" sz="1600" b="1" dirty="0">
              <a:latin typeface="Aptos" panose="020B0004020202020204"/>
            </a:endParaRPr>
          </a:p>
          <a:p>
            <a:r>
              <a:rPr lang="en-GB" sz="1600" dirty="0">
                <a:latin typeface="Aptos" panose="020B0004020202020204"/>
              </a:rPr>
              <a:t>Home blood pressure machine should be serviced every 2 years. </a:t>
            </a:r>
          </a:p>
          <a:p>
            <a:endParaRPr lang="en-GB" sz="1200" b="1" dirty="0">
              <a:latin typeface="Aptos"/>
            </a:endParaRPr>
          </a:p>
          <a:p>
            <a:endParaRPr lang="en-GB" sz="1200" dirty="0">
              <a:latin typeface="Aptos"/>
            </a:endParaRPr>
          </a:p>
          <a:p>
            <a:endParaRPr lang="en-GB" sz="1200" dirty="0">
              <a:latin typeface="Aptos"/>
            </a:endParaRPr>
          </a:p>
          <a:p>
            <a:endParaRPr lang="en-GB" sz="1200" dirty="0">
              <a:latin typeface="Aptos"/>
            </a:endParaRPr>
          </a:p>
          <a:p>
            <a:endParaRPr lang="en-GB" sz="1600" dirty="0">
              <a:latin typeface="Aptos"/>
            </a:endParaRPr>
          </a:p>
          <a:p>
            <a:endParaRPr lang="en-GB" sz="1600" dirty="0">
              <a:latin typeface="Aptos"/>
            </a:endParaRPr>
          </a:p>
          <a:p>
            <a:endParaRPr lang="en-GB" sz="1600" dirty="0">
              <a:latin typeface="Aptos"/>
            </a:endParaRPr>
          </a:p>
          <a:p>
            <a:endParaRPr lang="en-GB" sz="1600" dirty="0">
              <a:latin typeface="Aptos"/>
            </a:endParaRPr>
          </a:p>
        </p:txBody>
      </p:sp>
    </p:spTree>
    <p:extLst>
      <p:ext uri="{BB962C8B-B14F-4D97-AF65-F5344CB8AC3E}">
        <p14:creationId xmlns:p14="http://schemas.microsoft.com/office/powerpoint/2010/main" val="1258035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A6BB-3261-29F3-5DE8-9E341CB06D76}"/>
              </a:ext>
            </a:extLst>
          </p:cNvPr>
          <p:cNvSpPr>
            <a:spLocks noGrp="1"/>
          </p:cNvSpPr>
          <p:nvPr>
            <p:ph type="title"/>
          </p:nvPr>
        </p:nvSpPr>
        <p:spPr>
          <a:xfrm>
            <a:off x="3172321" y="801652"/>
            <a:ext cx="5847358" cy="708458"/>
          </a:xfrm>
        </p:spPr>
        <p:txBody>
          <a:bodyPr/>
          <a:lstStyle/>
          <a:p>
            <a:r>
              <a:rPr lang="en-GB" dirty="0"/>
              <a:t>Thank you for listening! </a:t>
            </a:r>
          </a:p>
        </p:txBody>
      </p:sp>
      <p:pic>
        <p:nvPicPr>
          <p:cNvPr id="14342" name="Picture 6" descr="How to ask excellent questions! (English Vocabulary Lesson) – Thinking in  English">
            <a:extLst>
              <a:ext uri="{FF2B5EF4-FFF2-40B4-BE49-F238E27FC236}">
                <a16:creationId xmlns:a16="http://schemas.microsoft.com/office/drawing/2014/main" id="{6D401B42-F2FE-BFEB-AB2D-7082F0E84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106" y="1510110"/>
            <a:ext cx="4372778" cy="437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11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D06BD-8FC8-6246-49EA-87CC187E54E6}"/>
              </a:ext>
            </a:extLst>
          </p:cNvPr>
          <p:cNvSpPr txBox="1"/>
          <p:nvPr/>
        </p:nvSpPr>
        <p:spPr>
          <a:xfrm>
            <a:off x="7864029" y="1109592"/>
            <a:ext cx="5080439" cy="1046440"/>
          </a:xfrm>
          <a:prstGeom prst="rect">
            <a:avLst/>
          </a:prstGeom>
          <a:noFill/>
        </p:spPr>
        <p:txBody>
          <a:bodyPr wrap="square" rtlCol="0">
            <a:spAutoFit/>
          </a:bodyPr>
          <a:lstStyle/>
          <a:p>
            <a:r>
              <a:rPr lang="en-GB" sz="4400" b="1" dirty="0">
                <a:solidFill>
                  <a:schemeClr val="tx2">
                    <a:lumMod val="75000"/>
                    <a:lumOff val="25000"/>
                  </a:schemeClr>
                </a:solidFill>
                <a:latin typeface="Arial" panose="020B0604020202020204" pitchFamily="34" charset="0"/>
                <a:cs typeface="Arial" panose="020B0604020202020204" pitchFamily="34" charset="0"/>
              </a:rPr>
              <a:t>Table</a:t>
            </a:r>
            <a:r>
              <a:rPr lang="en-GB" sz="2400" b="1" dirty="0">
                <a:solidFill>
                  <a:schemeClr val="tx2">
                    <a:lumMod val="75000"/>
                    <a:lumOff val="25000"/>
                  </a:schemeClr>
                </a:solidFill>
                <a:latin typeface="Arial" panose="020B0604020202020204" pitchFamily="34" charset="0"/>
                <a:cs typeface="Arial" panose="020B0604020202020204" pitchFamily="34" charset="0"/>
              </a:rPr>
              <a:t> </a:t>
            </a:r>
            <a:r>
              <a:rPr lang="en-GB" sz="4400" b="1" dirty="0">
                <a:solidFill>
                  <a:schemeClr val="tx2">
                    <a:lumMod val="75000"/>
                    <a:lumOff val="25000"/>
                  </a:schemeClr>
                </a:solidFill>
                <a:latin typeface="Arial" panose="020B0604020202020204" pitchFamily="34" charset="0"/>
                <a:cs typeface="Arial" panose="020B0604020202020204" pitchFamily="34" charset="0"/>
              </a:rPr>
              <a:t>Feedback</a:t>
            </a:r>
          </a:p>
          <a:p>
            <a:endParaRPr lang="en-GB" dirty="0"/>
          </a:p>
        </p:txBody>
      </p:sp>
      <p:sp>
        <p:nvSpPr>
          <p:cNvPr id="4" name="TextBox 3"/>
          <p:cNvSpPr txBox="1"/>
          <p:nvPr/>
        </p:nvSpPr>
        <p:spPr>
          <a:xfrm>
            <a:off x="3657599" y="2788024"/>
            <a:ext cx="8086165"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What is one new thing you learned about hypertension today?</a:t>
            </a:r>
          </a:p>
          <a:p>
            <a:pPr marL="285750" indent="-285750">
              <a:buFont typeface="Arial" panose="020B0604020202020204" pitchFamily="34" charset="0"/>
              <a:buChar char="•"/>
            </a:pPr>
            <a:r>
              <a:rPr lang="en-GB" sz="2000" dirty="0"/>
              <a:t>Have you accessed any of these services or bought your own machine?  What stops you?  How can we make this more accessible for our patient population?</a:t>
            </a:r>
          </a:p>
          <a:p>
            <a:pPr marL="285750" indent="-285750">
              <a:buFont typeface="Arial" panose="020B0604020202020204" pitchFamily="34" charset="0"/>
              <a:buChar char="•"/>
            </a:pPr>
            <a:r>
              <a:rPr lang="en-GB" sz="2000" dirty="0"/>
              <a:t>Was the information today easy to understand and relevant to you or a family member?</a:t>
            </a:r>
          </a:p>
          <a:p>
            <a:pPr marL="285750" indent="-285750">
              <a:buFont typeface="Arial" panose="020B0604020202020204" pitchFamily="34" charset="0"/>
              <a:buChar char="•"/>
            </a:pPr>
            <a:r>
              <a:rPr lang="en-GB" sz="2000" dirty="0"/>
              <a:t>What would you like us to cover in the next PPG meeting?</a:t>
            </a:r>
          </a:p>
        </p:txBody>
      </p:sp>
    </p:spTree>
    <p:extLst>
      <p:ext uri="{BB962C8B-B14F-4D97-AF65-F5344CB8AC3E}">
        <p14:creationId xmlns:p14="http://schemas.microsoft.com/office/powerpoint/2010/main" val="2465740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9049" y="1103350"/>
            <a:ext cx="8622534" cy="769441"/>
          </a:xfrm>
          <a:prstGeom prst="rect">
            <a:avLst/>
          </a:prstGeom>
          <a:noFill/>
        </p:spPr>
        <p:txBody>
          <a:bodyPr wrap="square" rtlCol="0">
            <a:spAutoFit/>
          </a:bodyPr>
          <a:lstStyle/>
          <a:p>
            <a:pPr algn="r"/>
            <a:r>
              <a:rPr lang="en-GB" sz="4400" b="1">
                <a:solidFill>
                  <a:srgbClr val="0E6AB3"/>
                </a:solidFill>
                <a:latin typeface="Arial" panose="020B0604020202020204" pitchFamily="34" charset="0"/>
                <a:cs typeface="Arial" panose="020B0604020202020204" pitchFamily="34" charset="0"/>
              </a:rPr>
              <a:t>Next PCN PPG </a:t>
            </a:r>
            <a:endParaRPr lang="en-GB" sz="4400" b="1" dirty="0">
              <a:solidFill>
                <a:srgbClr val="0E6AB3"/>
              </a:solidFill>
              <a:latin typeface="Arial" panose="020B0604020202020204" pitchFamily="34" charset="0"/>
              <a:cs typeface="Arial" panose="020B0604020202020204" pitchFamily="34" charset="0"/>
            </a:endParaRPr>
          </a:p>
        </p:txBody>
      </p:sp>
      <p:sp>
        <p:nvSpPr>
          <p:cNvPr id="3" name="TextBox 2"/>
          <p:cNvSpPr txBox="1"/>
          <p:nvPr/>
        </p:nvSpPr>
        <p:spPr>
          <a:xfrm>
            <a:off x="3770687" y="2676886"/>
            <a:ext cx="8093224" cy="2308324"/>
          </a:xfrm>
          <a:prstGeom prst="rect">
            <a:avLst/>
          </a:prstGeom>
          <a:noFill/>
        </p:spPr>
        <p:txBody>
          <a:bodyPr wrap="square" rtlCol="0">
            <a:spAutoFit/>
          </a:bodyPr>
          <a:lstStyle/>
          <a:p>
            <a:r>
              <a:rPr lang="en-GB" sz="2400" dirty="0">
                <a:solidFill>
                  <a:srgbClr val="FF0000"/>
                </a:solidFill>
                <a:latin typeface="Arial" panose="020B0604020202020204" pitchFamily="34" charset="0"/>
                <a:cs typeface="Arial" panose="020B0604020202020204" pitchFamily="34" charset="0"/>
              </a:rPr>
              <a:t>DATE: TBC </a:t>
            </a:r>
          </a:p>
          <a:p>
            <a:r>
              <a:rPr lang="en-GB" sz="2400" dirty="0">
                <a:solidFill>
                  <a:srgbClr val="FF0000"/>
                </a:solidFill>
                <a:latin typeface="Arial" panose="020B0604020202020204" pitchFamily="34" charset="0"/>
                <a:cs typeface="Arial" panose="020B0604020202020204" pitchFamily="34" charset="0"/>
              </a:rPr>
              <a:t>THEME: TBC </a:t>
            </a:r>
          </a:p>
          <a:p>
            <a:r>
              <a:rPr lang="en-GB" sz="2400" dirty="0">
                <a:solidFill>
                  <a:srgbClr val="FF0000"/>
                </a:solidFill>
                <a:latin typeface="Arial" panose="020B0604020202020204" pitchFamily="34" charset="0"/>
                <a:cs typeface="Arial" panose="020B0604020202020204" pitchFamily="34" charset="0"/>
              </a:rPr>
              <a:t>Venue to be confirmed</a:t>
            </a:r>
            <a:r>
              <a:rPr lang="en-GB" dirty="0">
                <a:solidFill>
                  <a:srgbClr val="FF0000"/>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Follow us on Facebook – Dudley and Netherton Primary Care Network </a:t>
            </a:r>
          </a:p>
          <a:p>
            <a:r>
              <a:rPr lang="en-GB" dirty="0">
                <a:latin typeface="Arial" panose="020B0604020202020204" pitchFamily="34" charset="0"/>
                <a:cs typeface="Arial" panose="020B0604020202020204" pitchFamily="34" charset="0"/>
              </a:rPr>
              <a:t>Twitter - @DNPCN1</a:t>
            </a:r>
          </a:p>
        </p:txBody>
      </p:sp>
    </p:spTree>
    <p:extLst>
      <p:ext uri="{BB962C8B-B14F-4D97-AF65-F5344CB8AC3E}">
        <p14:creationId xmlns:p14="http://schemas.microsoft.com/office/powerpoint/2010/main" val="151993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Since Our Last PPG</a:t>
            </a:r>
          </a:p>
        </p:txBody>
      </p:sp>
      <p:graphicFrame>
        <p:nvGraphicFramePr>
          <p:cNvPr id="5" name="TextBox 2">
            <a:extLst>
              <a:ext uri="{FF2B5EF4-FFF2-40B4-BE49-F238E27FC236}">
                <a16:creationId xmlns:a16="http://schemas.microsoft.com/office/drawing/2014/main" id="{75AAD097-222C-99AD-2867-E3AC16F36475}"/>
              </a:ext>
            </a:extLst>
          </p:cNvPr>
          <p:cNvGraphicFramePr/>
          <p:nvPr>
            <p:extLst>
              <p:ext uri="{D42A27DB-BD31-4B8C-83A1-F6EECF244321}">
                <p14:modId xmlns:p14="http://schemas.microsoft.com/office/powerpoint/2010/main" val="812171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85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A90D46D-DB70-80B5-59CD-794319A4D5E5}"/>
              </a:ext>
            </a:extLst>
          </p:cNvPr>
          <p:cNvPicPr>
            <a:picLocks noChangeAspect="1"/>
          </p:cNvPicPr>
          <p:nvPr/>
        </p:nvPicPr>
        <p:blipFill>
          <a:blip r:embed="rId2">
            <a:extLst>
              <a:ext uri="{28A0092B-C50C-407E-A947-70E740481C1C}">
                <a14:useLocalDpi xmlns:a14="http://schemas.microsoft.com/office/drawing/2010/main" val="0"/>
              </a:ext>
            </a:extLst>
          </a:blip>
          <a:srcRect t="18787" r="-1" b="28760"/>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34839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7E828B2-F00D-48FD-4B8C-EDEC91EFD8C8}"/>
              </a:ext>
            </a:extLst>
          </p:cNvPr>
          <p:cNvPicPr>
            <a:picLocks noGrp="1" noChangeAspect="1"/>
          </p:cNvPicPr>
          <p:nvPr>
            <p:ph idx="1"/>
          </p:nvPr>
        </p:nvPicPr>
        <p:blipFill>
          <a:blip r:embed="rId2"/>
          <a:stretch>
            <a:fillRect/>
          </a:stretch>
        </p:blipFill>
        <p:spPr>
          <a:xfrm>
            <a:off x="643467" y="907205"/>
            <a:ext cx="10905066" cy="5043590"/>
          </a:xfrm>
          <a:prstGeom prst="rect">
            <a:avLst/>
          </a:prstGeom>
        </p:spPr>
      </p:pic>
    </p:spTree>
    <p:extLst>
      <p:ext uri="{BB962C8B-B14F-4D97-AF65-F5344CB8AC3E}">
        <p14:creationId xmlns:p14="http://schemas.microsoft.com/office/powerpoint/2010/main" val="364425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86CF0-273D-DBA5-4C90-864F2FD6B8D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2418EDC-EEEB-186B-D57E-32FE5AB0F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220670"/>
            <a:ext cx="12192000" cy="1637330"/>
          </a:xfrm>
          <a:prstGeom prst="rect">
            <a:avLst/>
          </a:prstGeom>
        </p:spPr>
      </p:pic>
      <p:pic>
        <p:nvPicPr>
          <p:cNvPr id="3" name="Picture 2">
            <a:extLst>
              <a:ext uri="{FF2B5EF4-FFF2-40B4-BE49-F238E27FC236}">
                <a16:creationId xmlns:a16="http://schemas.microsoft.com/office/drawing/2014/main" id="{1CD5AA18-45E2-5E57-A229-02E10F24720E}"/>
              </a:ext>
            </a:extLst>
          </p:cNvPr>
          <p:cNvPicPr>
            <a:picLocks noChangeAspect="1"/>
          </p:cNvPicPr>
          <p:nvPr/>
        </p:nvPicPr>
        <p:blipFill>
          <a:blip r:embed="rId3"/>
          <a:stretch>
            <a:fillRect/>
          </a:stretch>
        </p:blipFill>
        <p:spPr>
          <a:xfrm>
            <a:off x="2577323" y="1503680"/>
            <a:ext cx="7037353" cy="2433386"/>
          </a:xfrm>
          <a:prstGeom prst="rect">
            <a:avLst/>
          </a:prstGeom>
        </p:spPr>
      </p:pic>
      <p:sp>
        <p:nvSpPr>
          <p:cNvPr id="6" name="TextBox 5">
            <a:extLst>
              <a:ext uri="{FF2B5EF4-FFF2-40B4-BE49-F238E27FC236}">
                <a16:creationId xmlns:a16="http://schemas.microsoft.com/office/drawing/2014/main" id="{82B63C70-9D5D-3475-BD44-E0AFDF240AFF}"/>
              </a:ext>
            </a:extLst>
          </p:cNvPr>
          <p:cNvSpPr txBox="1"/>
          <p:nvPr/>
        </p:nvSpPr>
        <p:spPr>
          <a:xfrm>
            <a:off x="3992937" y="3260890"/>
            <a:ext cx="3774780" cy="195978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1" u="none" strike="noStrike" kern="1200" cap="none" spc="0" normalizeH="0" baseline="0" noProof="0" dirty="0">
                <a:ln>
                  <a:noFill/>
                </a:ln>
                <a:solidFill>
                  <a:srgbClr val="595959"/>
                </a:solidFill>
                <a:effectLst/>
                <a:uLnTx/>
                <a:uFillTx/>
                <a:latin typeface="Calibri Light" panose="020F0302020204030204"/>
                <a:ea typeface="+mn-ea"/>
                <a:cs typeface="+mn-cs"/>
              </a:rPr>
              <a:t>Healthier, Happier for Longer</a:t>
            </a:r>
          </a:p>
        </p:txBody>
      </p:sp>
    </p:spTree>
    <p:extLst>
      <p:ext uri="{BB962C8B-B14F-4D97-AF65-F5344CB8AC3E}">
        <p14:creationId xmlns:p14="http://schemas.microsoft.com/office/powerpoint/2010/main" val="3404580779"/>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B898C9-0DB3-36C0-083F-DAC998985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20670"/>
            <a:ext cx="12192000" cy="1637330"/>
          </a:xfrm>
          <a:prstGeom prst="rect">
            <a:avLst/>
          </a:prstGeom>
        </p:spPr>
      </p:pic>
      <p:sp>
        <p:nvSpPr>
          <p:cNvPr id="2" name="TextBox 1">
            <a:extLst>
              <a:ext uri="{FF2B5EF4-FFF2-40B4-BE49-F238E27FC236}">
                <a16:creationId xmlns:a16="http://schemas.microsoft.com/office/drawing/2014/main" id="{7857459A-864C-A950-0DD9-5D96CEA756BE}"/>
              </a:ext>
            </a:extLst>
          </p:cNvPr>
          <p:cNvSpPr txBox="1"/>
          <p:nvPr/>
        </p:nvSpPr>
        <p:spPr>
          <a:xfrm>
            <a:off x="420562" y="310154"/>
            <a:ext cx="26515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sng" strike="noStrike" kern="1200" cap="none" spc="0" normalizeH="0" baseline="0" noProof="0" dirty="0">
                <a:ln>
                  <a:noFill/>
                </a:ln>
                <a:solidFill>
                  <a:srgbClr val="002060"/>
                </a:solidFill>
                <a:effectLst/>
                <a:uLnTx/>
                <a:uFillTx/>
                <a:latin typeface="Calibri" panose="020F0502020204030204"/>
                <a:ea typeface="+mn-ea"/>
                <a:cs typeface="+mn-cs"/>
              </a:rPr>
              <a:t>Our Services</a:t>
            </a:r>
          </a:p>
        </p:txBody>
      </p:sp>
      <p:sp>
        <p:nvSpPr>
          <p:cNvPr id="7" name="TextBox 6">
            <a:extLst>
              <a:ext uri="{FF2B5EF4-FFF2-40B4-BE49-F238E27FC236}">
                <a16:creationId xmlns:a16="http://schemas.microsoft.com/office/drawing/2014/main" id="{55B0961B-0394-233B-E4CB-AEF1013CE33F}"/>
              </a:ext>
            </a:extLst>
          </p:cNvPr>
          <p:cNvSpPr txBox="1"/>
          <p:nvPr/>
        </p:nvSpPr>
        <p:spPr>
          <a:xfrm>
            <a:off x="652106" y="1174653"/>
            <a:ext cx="3069890" cy="114307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400" b="1" i="0" u="none" strike="noStrike" kern="1200" cap="none" spc="0" normalizeH="0" baseline="0" noProof="0" dirty="0">
                <a:ln>
                  <a:noFill/>
                </a:ln>
                <a:solidFill>
                  <a:srgbClr val="ED7D31">
                    <a:lumMod val="75000"/>
                  </a:srgbClr>
                </a:solidFill>
                <a:effectLst/>
                <a:uLnTx/>
                <a:uFillTx/>
                <a:latin typeface="Calibri" panose="020F0502020204030204"/>
                <a:ea typeface="+mn-ea"/>
                <a:cs typeface="Arial" panose="020B0604020202020204" pitchFamily="34" charset="0"/>
              </a:rPr>
              <a:t>Stop Smoking Support</a:t>
            </a:r>
          </a:p>
        </p:txBody>
      </p:sp>
      <p:sp>
        <p:nvSpPr>
          <p:cNvPr id="9" name="TextBox 8">
            <a:extLst>
              <a:ext uri="{FF2B5EF4-FFF2-40B4-BE49-F238E27FC236}">
                <a16:creationId xmlns:a16="http://schemas.microsoft.com/office/drawing/2014/main" id="{B4A123ED-36D8-CE85-9B59-D089494C7EB4}"/>
              </a:ext>
            </a:extLst>
          </p:cNvPr>
          <p:cNvSpPr txBox="1"/>
          <p:nvPr/>
        </p:nvSpPr>
        <p:spPr>
          <a:xfrm>
            <a:off x="2680839" y="1997731"/>
            <a:ext cx="3944188" cy="1143070"/>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400" b="1" i="0" u="none" strike="noStrike" kern="1200" cap="none" spc="0" normalizeH="0" baseline="0" noProof="0">
                <a:ln>
                  <a:noFill/>
                </a:ln>
                <a:solidFill>
                  <a:srgbClr val="70AD47">
                    <a:lumMod val="75000"/>
                  </a:srgbClr>
                </a:solidFill>
                <a:effectLst/>
                <a:uLnTx/>
                <a:uFillTx/>
                <a:latin typeface="Calibri" panose="020F0502020204030204"/>
                <a:ea typeface="+mn-ea"/>
                <a:cs typeface="+mn-cs"/>
              </a:rPr>
              <a:t>Weight Management Support</a:t>
            </a:r>
          </a:p>
        </p:txBody>
      </p:sp>
      <p:sp>
        <p:nvSpPr>
          <p:cNvPr id="11" name="TextBox 10">
            <a:extLst>
              <a:ext uri="{FF2B5EF4-FFF2-40B4-BE49-F238E27FC236}">
                <a16:creationId xmlns:a16="http://schemas.microsoft.com/office/drawing/2014/main" id="{526922CC-4949-C4F0-124B-3F78417ED31D}"/>
              </a:ext>
            </a:extLst>
          </p:cNvPr>
          <p:cNvSpPr txBox="1"/>
          <p:nvPr/>
        </p:nvSpPr>
        <p:spPr>
          <a:xfrm>
            <a:off x="4969845" y="2862230"/>
            <a:ext cx="2829508" cy="114307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400" b="1" i="0" u="none" strike="noStrike" kern="1200" cap="none" spc="0" normalizeH="0" baseline="0" noProof="0">
                <a:ln>
                  <a:noFill/>
                </a:ln>
                <a:solidFill>
                  <a:srgbClr val="FF0000"/>
                </a:solidFill>
                <a:effectLst/>
                <a:uLnTx/>
                <a:uFillTx/>
                <a:latin typeface="Calibri" panose="020F0502020204030204"/>
                <a:ea typeface="+mn-ea"/>
                <a:cs typeface="+mn-cs"/>
              </a:rPr>
              <a:t>Family Healthy Lifestyles</a:t>
            </a:r>
          </a:p>
        </p:txBody>
      </p:sp>
      <p:sp>
        <p:nvSpPr>
          <p:cNvPr id="13" name="TextBox 12">
            <a:extLst>
              <a:ext uri="{FF2B5EF4-FFF2-40B4-BE49-F238E27FC236}">
                <a16:creationId xmlns:a16="http://schemas.microsoft.com/office/drawing/2014/main" id="{7B09C075-4852-0797-5CBB-1EBDE9A96C81}"/>
              </a:ext>
            </a:extLst>
          </p:cNvPr>
          <p:cNvSpPr txBox="1"/>
          <p:nvPr/>
        </p:nvSpPr>
        <p:spPr>
          <a:xfrm>
            <a:off x="7034242" y="3728946"/>
            <a:ext cx="2340635" cy="114307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400" b="1" i="0" u="none" strike="noStrike" kern="1200" cap="none" spc="0" normalizeH="0" baseline="0" noProof="0">
                <a:ln>
                  <a:noFill/>
                </a:ln>
                <a:solidFill>
                  <a:srgbClr val="4472C4"/>
                </a:solidFill>
                <a:effectLst/>
                <a:uLnTx/>
                <a:uFillTx/>
                <a:latin typeface="Calibri" panose="020F0502020204030204"/>
                <a:ea typeface="+mn-ea"/>
                <a:cs typeface="+mn-cs"/>
              </a:rPr>
              <a:t>NHS Health Checks</a:t>
            </a:r>
          </a:p>
        </p:txBody>
      </p:sp>
      <p:sp>
        <p:nvSpPr>
          <p:cNvPr id="14" name="TextBox 13">
            <a:extLst>
              <a:ext uri="{FF2B5EF4-FFF2-40B4-BE49-F238E27FC236}">
                <a16:creationId xmlns:a16="http://schemas.microsoft.com/office/drawing/2014/main" id="{072C99A3-DD67-EC4E-03BC-E4E158766FC2}"/>
              </a:ext>
            </a:extLst>
          </p:cNvPr>
          <p:cNvSpPr txBox="1"/>
          <p:nvPr/>
        </p:nvSpPr>
        <p:spPr>
          <a:xfrm>
            <a:off x="8863043" y="4077600"/>
            <a:ext cx="2472417" cy="114307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GB" sz="2400" b="1" i="0" u="none" strike="noStrike" kern="1200" cap="none" spc="0" normalizeH="0" baseline="0" noProof="0">
              <a:ln>
                <a:noFill/>
              </a:ln>
              <a:solidFill>
                <a:srgbClr val="4472C4"/>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400" b="1" i="0" u="none" strike="noStrike" kern="1200" cap="none" spc="0" normalizeH="0" baseline="0" noProof="0">
                <a:ln>
                  <a:noFill/>
                </a:ln>
                <a:solidFill>
                  <a:srgbClr val="9933FF"/>
                </a:solidFill>
                <a:effectLst/>
                <a:uLnTx/>
                <a:uFillTx/>
                <a:latin typeface="Calibri" panose="020F0502020204030204"/>
                <a:ea typeface="+mn-ea"/>
                <a:cs typeface="+mn-cs"/>
              </a:rPr>
              <a:t>Steps to Health</a:t>
            </a:r>
          </a:p>
        </p:txBody>
      </p:sp>
      <p:pic>
        <p:nvPicPr>
          <p:cNvPr id="3" name="Picture 2">
            <a:extLst>
              <a:ext uri="{FF2B5EF4-FFF2-40B4-BE49-F238E27FC236}">
                <a16:creationId xmlns:a16="http://schemas.microsoft.com/office/drawing/2014/main" id="{C4029002-3A76-87DC-3625-D70ED8AC2FA7}"/>
              </a:ext>
            </a:extLst>
          </p:cNvPr>
          <p:cNvPicPr>
            <a:picLocks noChangeAspect="1"/>
          </p:cNvPicPr>
          <p:nvPr/>
        </p:nvPicPr>
        <p:blipFill>
          <a:blip r:embed="rId3"/>
          <a:stretch>
            <a:fillRect/>
          </a:stretch>
        </p:blipFill>
        <p:spPr>
          <a:xfrm>
            <a:off x="9001760" y="319234"/>
            <a:ext cx="2769678" cy="957703"/>
          </a:xfrm>
          <a:prstGeom prst="rect">
            <a:avLst/>
          </a:prstGeom>
        </p:spPr>
      </p:pic>
    </p:spTree>
    <p:extLst>
      <p:ext uri="{BB962C8B-B14F-4D97-AF65-F5344CB8AC3E}">
        <p14:creationId xmlns:p14="http://schemas.microsoft.com/office/powerpoint/2010/main" val="133374363"/>
      </p:ext>
    </p:extLst>
  </p:cSld>
  <p:clrMapOvr>
    <a:masterClrMapping/>
  </p:clrMapOvr>
  <mc:AlternateContent xmlns:mc="http://schemas.openxmlformats.org/markup-compatibility/2006" xmlns:p14="http://schemas.microsoft.com/office/powerpoint/2010/main">
    <mc:Choice Requires="p14">
      <p:transition spd="slow" p14:dur="2500">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20D4-3E31-220F-0FAF-FDD87D6C7A42}"/>
              </a:ext>
            </a:extLst>
          </p:cNvPr>
          <p:cNvSpPr>
            <a:spLocks noGrp="1"/>
          </p:cNvSpPr>
          <p:nvPr>
            <p:ph type="title"/>
          </p:nvPr>
        </p:nvSpPr>
        <p:spPr>
          <a:xfrm>
            <a:off x="163210" y="303245"/>
            <a:ext cx="4724445" cy="629728"/>
          </a:xfrm>
        </p:spPr>
        <p:txBody>
          <a:bodyPr/>
          <a:lstStyle/>
          <a:p>
            <a:pPr algn="ctr"/>
            <a:r>
              <a:rPr lang="en-GB" b="1" dirty="0">
                <a:latin typeface="+mn-lt"/>
                <a:ea typeface="ADLaM Display" panose="020F0502020204030204" pitchFamily="2" charset="0"/>
                <a:cs typeface="ADLaM Display" panose="020F0502020204030204" pitchFamily="2" charset="0"/>
              </a:rPr>
              <a:t>Stop Smoking Support</a:t>
            </a:r>
          </a:p>
        </p:txBody>
      </p:sp>
      <p:sp>
        <p:nvSpPr>
          <p:cNvPr id="7" name="TextBox 6">
            <a:extLst>
              <a:ext uri="{FF2B5EF4-FFF2-40B4-BE49-F238E27FC236}">
                <a16:creationId xmlns:a16="http://schemas.microsoft.com/office/drawing/2014/main" id="{93D80052-45AE-D09C-94C7-6E109B461748}"/>
              </a:ext>
            </a:extLst>
          </p:cNvPr>
          <p:cNvSpPr txBox="1"/>
          <p:nvPr/>
        </p:nvSpPr>
        <p:spPr>
          <a:xfrm>
            <a:off x="4934309" y="182035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AE80490-1237-9D92-2AB4-C8591704C79B}"/>
              </a:ext>
            </a:extLst>
          </p:cNvPr>
          <p:cNvSpPr txBox="1"/>
          <p:nvPr/>
        </p:nvSpPr>
        <p:spPr>
          <a:xfrm>
            <a:off x="410563" y="1306642"/>
            <a:ext cx="4906872"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12 weeks behavioural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Support both smoking and vaping cessation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FREE Nicotine Replacement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Swap-to-stop Nicotine Vape Scheme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Carbon Monoxide readings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Face to Face Appointments with Telephone Support if required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NEW App to be used alongside course from December 2025.</a:t>
            </a:r>
          </a:p>
        </p:txBody>
      </p:sp>
      <p:sp>
        <p:nvSpPr>
          <p:cNvPr id="13" name="TextBox 12">
            <a:extLst>
              <a:ext uri="{FF2B5EF4-FFF2-40B4-BE49-F238E27FC236}">
                <a16:creationId xmlns:a16="http://schemas.microsoft.com/office/drawing/2014/main" id="{C65367D1-95D1-4AE1-549E-12D4110C2080}"/>
              </a:ext>
            </a:extLst>
          </p:cNvPr>
          <p:cNvSpPr txBox="1"/>
          <p:nvPr/>
        </p:nvSpPr>
        <p:spPr>
          <a:xfrm>
            <a:off x="4721087" y="1366277"/>
            <a:ext cx="767350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B050"/>
                </a:solidFill>
                <a:effectLst/>
                <a:uLnTx/>
                <a:uFillTx/>
                <a:latin typeface="Calibri" panose="020F0502020204030204"/>
                <a:ea typeface="+mn-ea"/>
                <a:cs typeface="+mn-cs"/>
              </a:rPr>
              <a:t>Eligibility: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B050"/>
                </a:solidFill>
                <a:effectLst/>
                <a:uLnTx/>
                <a:uFillTx/>
                <a:latin typeface="Calibri" panose="020F0502020204030204"/>
                <a:ea typeface="+mn-ea"/>
                <a:cs typeface="+mn-cs"/>
              </a:rPr>
              <a:t>Over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B050"/>
                </a:solidFill>
                <a:effectLst/>
                <a:uLnTx/>
                <a:uFillTx/>
                <a:latin typeface="Calibri" panose="020F0502020204030204"/>
                <a:ea typeface="+mn-ea"/>
                <a:cs typeface="+mn-cs"/>
              </a:rPr>
              <a:t>Live, work or registered with a Dudley GP</a:t>
            </a:r>
          </a:p>
        </p:txBody>
      </p:sp>
      <p:pic>
        <p:nvPicPr>
          <p:cNvPr id="18" name="Picture 17">
            <a:extLst>
              <a:ext uri="{FF2B5EF4-FFF2-40B4-BE49-F238E27FC236}">
                <a16:creationId xmlns:a16="http://schemas.microsoft.com/office/drawing/2014/main" id="{0B7BEFBF-228B-164C-65D2-E04467968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4833"/>
            <a:ext cx="12192000" cy="1637330"/>
          </a:xfrm>
          <a:prstGeom prst="rect">
            <a:avLst/>
          </a:prstGeom>
        </p:spPr>
      </p:pic>
      <p:pic>
        <p:nvPicPr>
          <p:cNvPr id="1030" name="Picture 6" descr="Stoptober – quit smoking and breathe">
            <a:extLst>
              <a:ext uri="{FF2B5EF4-FFF2-40B4-BE49-F238E27FC236}">
                <a16:creationId xmlns:a16="http://schemas.microsoft.com/office/drawing/2014/main" id="{99EE9986-01D2-25E2-14D3-9522AF675766}"/>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665" r="1665"/>
          <a:stretch>
            <a:fillRect/>
          </a:stretch>
        </p:blipFill>
        <p:spPr bwMode="auto">
          <a:xfrm>
            <a:off x="5399543" y="2300815"/>
            <a:ext cx="6300447" cy="31909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B7E483A-2573-7D1D-E47B-B26519DF098C}"/>
              </a:ext>
            </a:extLst>
          </p:cNvPr>
          <p:cNvPicPr>
            <a:picLocks noChangeAspect="1"/>
          </p:cNvPicPr>
          <p:nvPr/>
        </p:nvPicPr>
        <p:blipFill>
          <a:blip r:embed="rId4"/>
          <a:stretch>
            <a:fillRect/>
          </a:stretch>
        </p:blipFill>
        <p:spPr>
          <a:xfrm>
            <a:off x="9093200" y="211506"/>
            <a:ext cx="2769678" cy="957703"/>
          </a:xfrm>
          <a:prstGeom prst="rect">
            <a:avLst/>
          </a:prstGeom>
        </p:spPr>
      </p:pic>
    </p:spTree>
    <p:extLst>
      <p:ext uri="{BB962C8B-B14F-4D97-AF65-F5344CB8AC3E}">
        <p14:creationId xmlns:p14="http://schemas.microsoft.com/office/powerpoint/2010/main" val="3745374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1516</TotalTime>
  <Words>3173</Words>
  <Application>Microsoft Office PowerPoint</Application>
  <PresentationFormat>Widescreen</PresentationFormat>
  <Paragraphs>340</Paragraphs>
  <Slides>38</Slides>
  <Notes>23</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38</vt:i4>
      </vt:variant>
    </vt:vector>
  </HeadingPairs>
  <TitlesOfParts>
    <vt:vector size="59" baseType="lpstr">
      <vt:lpstr>-apple-system</vt:lpstr>
      <vt:lpstr>Aptos</vt:lpstr>
      <vt:lpstr>Aptos Display</vt:lpstr>
      <vt:lpstr>Arial</vt:lpstr>
      <vt:lpstr>Calibri</vt:lpstr>
      <vt:lpstr>Calibri Light</vt:lpstr>
      <vt:lpstr>effra</vt:lpstr>
      <vt:lpstr>Frutiger W01</vt:lpstr>
      <vt:lpstr>Graphik</vt:lpstr>
      <vt:lpstr>Helvetica Neue</vt:lpstr>
      <vt:lpstr>Helvetica Neue Light</vt:lpstr>
      <vt:lpstr>Helvetica Neue Medium</vt:lpstr>
      <vt:lpstr>Inter</vt:lpstr>
      <vt:lpstr>Produkt Extralight</vt:lpstr>
      <vt:lpstr>Produkt Light</vt:lpstr>
      <vt:lpstr>Tahoma</vt:lpstr>
      <vt:lpstr>Trebuchet MS</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Stop Smoking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Hypertension Management</vt:lpstr>
      <vt:lpstr>Introductions and Agenda:</vt:lpstr>
      <vt:lpstr>Overview of Hypertension </vt:lpstr>
      <vt:lpstr>Overview of Hypertension </vt:lpstr>
      <vt:lpstr>Hypertension </vt:lpstr>
      <vt:lpstr>Overview of Hypertension </vt:lpstr>
      <vt:lpstr>Overview of Hypertension </vt:lpstr>
      <vt:lpstr>Hypertension </vt:lpstr>
      <vt:lpstr>Hypertension </vt:lpstr>
      <vt:lpstr>Hypertension </vt:lpstr>
      <vt:lpstr>Clinic Blood Pressure Readings  </vt:lpstr>
      <vt:lpstr>Community Pharmacy Blood Pressure Check Service (Hypertension Case Finding Service) </vt:lpstr>
      <vt:lpstr>Community Pharmacy Blood Pressure Check Service (Hypertension Case Finding Service) </vt:lpstr>
      <vt:lpstr>Black Country Community Pharmacy Impact  April ‘24 - December ‘24</vt:lpstr>
      <vt:lpstr>Ambulatory Blood Pressure Monitoring </vt:lpstr>
      <vt:lpstr>Ambulatory Blood Pressure Monitoring </vt:lpstr>
      <vt:lpstr>Barriers to Ambulatory Blood Pressure Monitoring </vt:lpstr>
      <vt:lpstr>How to best support patients completing Home Blood Pressure Readings </vt:lpstr>
      <vt:lpstr>Examples of Home BP Monitors</vt:lpstr>
      <vt:lpstr>Thank you for listening!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COLLINSON, Esther (THE DUDLEY GROUP NHS FOUNDATION TRUST)</dc:creator>
  <cp:lastModifiedBy>COLLINSON, Esther (THE DUDLEY GROUP NHS FOUNDATION TRUST)</cp:lastModifiedBy>
  <cp:revision>20</cp:revision>
  <dcterms:created xsi:type="dcterms:W3CDTF">2024-10-29T12:14:49Z</dcterms:created>
  <dcterms:modified xsi:type="dcterms:W3CDTF">2025-07-30T09:38:05Z</dcterms:modified>
</cp:coreProperties>
</file>